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2"/>
  </p:sldMasterIdLst>
  <p:notesMasterIdLst>
    <p:notesMasterId r:id="rId46"/>
  </p:notesMasterIdLst>
  <p:handoutMasterIdLst>
    <p:handoutMasterId r:id="rId47"/>
  </p:handoutMasterIdLst>
  <p:sldIdLst>
    <p:sldId id="266" r:id="rId3"/>
    <p:sldId id="272" r:id="rId4"/>
    <p:sldId id="416" r:id="rId5"/>
    <p:sldId id="454" r:id="rId6"/>
    <p:sldId id="455" r:id="rId7"/>
    <p:sldId id="487" r:id="rId8"/>
    <p:sldId id="456" r:id="rId9"/>
    <p:sldId id="457" r:id="rId10"/>
    <p:sldId id="477" r:id="rId11"/>
    <p:sldId id="488" r:id="rId12"/>
    <p:sldId id="458" r:id="rId13"/>
    <p:sldId id="478" r:id="rId14"/>
    <p:sldId id="479" r:id="rId15"/>
    <p:sldId id="480" r:id="rId16"/>
    <p:sldId id="489" r:id="rId17"/>
    <p:sldId id="322" r:id="rId18"/>
    <p:sldId id="481" r:id="rId19"/>
    <p:sldId id="483" r:id="rId20"/>
    <p:sldId id="491" r:id="rId21"/>
    <p:sldId id="482" r:id="rId22"/>
    <p:sldId id="484" r:id="rId23"/>
    <p:sldId id="494" r:id="rId24"/>
    <p:sldId id="485" r:id="rId25"/>
    <p:sldId id="495" r:id="rId26"/>
    <p:sldId id="497" r:id="rId27"/>
    <p:sldId id="498" r:id="rId28"/>
    <p:sldId id="470" r:id="rId29"/>
    <p:sldId id="473" r:id="rId30"/>
    <p:sldId id="493" r:id="rId31"/>
    <p:sldId id="499" r:id="rId32"/>
    <p:sldId id="471" r:id="rId33"/>
    <p:sldId id="475" r:id="rId34"/>
    <p:sldId id="496" r:id="rId35"/>
    <p:sldId id="461" r:id="rId36"/>
    <p:sldId id="463" r:id="rId37"/>
    <p:sldId id="466" r:id="rId38"/>
    <p:sldId id="465" r:id="rId39"/>
    <p:sldId id="468" r:id="rId40"/>
    <p:sldId id="462" r:id="rId41"/>
    <p:sldId id="464" r:id="rId42"/>
    <p:sldId id="469" r:id="rId43"/>
    <p:sldId id="490" r:id="rId44"/>
    <p:sldId id="284" r:id="rId45"/>
  </p:sldIdLst>
  <p:sldSz cx="11520488" cy="6480175"/>
  <p:notesSz cx="6858000" cy="9144000"/>
  <p:custDataLst>
    <p:tags r:id="rId48"/>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6" d="100"/>
          <a:sy n="96" d="100"/>
        </p:scale>
        <p:origin x="776" y="48"/>
      </p:cViewPr>
      <p:guideLst>
        <p:guide orient="horz" pos="2041"/>
        <p:guide pos="36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t>5. November 2024</a:t>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0"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t>5. November 2024</a:t>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t>‹#›</a:t>
            </a:fld>
            <a:endParaRPr lang="de-DE"/>
          </a:p>
        </p:txBody>
      </p:sp>
      <p:pic>
        <p:nvPicPr>
          <p:cNvPr id="12" name="Picture 6" descr="tud_logo"/>
          <p:cNvPicPr>
            <a:picLocks noChangeAspect="1" noChangeArrowheads="1"/>
          </p:cNvPicPr>
          <p:nvPr/>
        </p:nvPicPr>
        <p:blipFill>
          <a:blip r:embed="rId2"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slideMaster" Target="../slideMasters/slideMaster1.xml"/><Relationship Id="rId4" Type="http://schemas.openxmlformats.org/officeDocument/2006/relationships/tags" Target="../tags/tag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t>05.11.2024</a:t>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p>
        </p:txBody>
      </p:sp>
      <p:sp>
        <p:nvSpPr>
          <p:cNvPr id="277" name="Foliennummernplatzhalter 276"/>
          <p:cNvSpPr>
            <a:spLocks noGrp="1"/>
          </p:cNvSpPr>
          <p:nvPr>
            <p:ph type="sldNum" sz="quarter" idx="16"/>
          </p:nvPr>
        </p:nvSpPr>
        <p:spPr/>
        <p:txBody>
          <a:bodyPr/>
          <a:lstStyle/>
          <a:p>
            <a:fld id="{EBA7648D-BACA-4F70-BD5E-B6ADA181CB0C}" type="slidenum">
              <a:rPr lang="de-DE" smtClean="0"/>
              <a:t>‹#›</a:t>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t>05.11.2024</a:t>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t>05.11.2024</a:t>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t>‹#›</a:t>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t>05.11.2024</a:t>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t>‹#›</a:t>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t>05.11.2024</a:t>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p>
        </p:txBody>
      </p:sp>
      <p:sp>
        <p:nvSpPr>
          <p:cNvPr id="20" name="Foliennummernplatzhalter 1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t>05.11.2024</a:t>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p>
        </p:txBody>
      </p:sp>
      <p:sp>
        <p:nvSpPr>
          <p:cNvPr id="7" name="Foliennummernplatzhalter 6"/>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4"/>
          </p:nvPr>
        </p:nvSpPr>
        <p:spPr/>
        <p:txBody>
          <a:bodyPr/>
          <a:lstStyle/>
          <a:p>
            <a:fld id="{BEEFA5DD-D42A-497A-8434-E9A6671F6E5E}" type="datetime1">
              <a:rPr lang="de-DE" altLang="zh-CN" smtClean="0"/>
              <a:t>05.11.2024</a:t>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p>
        </p:txBody>
      </p:sp>
      <p:sp>
        <p:nvSpPr>
          <p:cNvPr id="8" name="Foliennummernplatzhalter 7"/>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9"/>
          <p:cNvSpPr>
            <a:spLocks noGrp="1"/>
          </p:cNvSpPr>
          <p:nvPr>
            <p:ph type="dt" sz="half" idx="10"/>
          </p:nvPr>
        </p:nvSpPr>
        <p:spPr/>
        <p:txBody>
          <a:bodyPr/>
          <a:lstStyle/>
          <a:p>
            <a:fld id="{A747E632-7FC6-4AA3-9B04-ACA89B64792A}" type="datetime1">
              <a:rPr lang="de-DE" altLang="zh-CN" smtClean="0"/>
              <a:t>05.11.2024</a:t>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p>
        </p:txBody>
      </p:sp>
      <p:sp>
        <p:nvSpPr>
          <p:cNvPr id="12" name="Foliennummernplatzhalter 11"/>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p>
        </p:txBody>
      </p:sp>
      <p:sp>
        <p:nvSpPr>
          <p:cNvPr id="6" name="Datumsplatzhalter 5"/>
          <p:cNvSpPr>
            <a:spLocks noGrp="1"/>
          </p:cNvSpPr>
          <p:nvPr>
            <p:ph type="dt" sz="half" idx="15"/>
          </p:nvPr>
        </p:nvSpPr>
        <p:spPr/>
        <p:txBody>
          <a:bodyPr/>
          <a:lstStyle/>
          <a:p>
            <a:fld id="{810B88D3-BE8D-4917-890A-8C4CE9AD119D}" type="datetime1">
              <a:rPr lang="de-DE" altLang="zh-CN" smtClean="0"/>
              <a:t>05.11.2024</a:t>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p>
        </p:txBody>
      </p:sp>
      <p:sp>
        <p:nvSpPr>
          <p:cNvPr id="10" name="Foliennummernplatzhalter 9"/>
          <p:cNvSpPr>
            <a:spLocks noGrp="1"/>
          </p:cNvSpPr>
          <p:nvPr>
            <p:ph type="sldNum" sz="quarter" idx="17"/>
          </p:nvPr>
        </p:nvSpPr>
        <p:spPr/>
        <p:txBody>
          <a:bodyPr/>
          <a:lstStyle/>
          <a:p>
            <a:fld id="{EBA7648D-BACA-4F70-BD5E-B6ADA181CB0C}" type="slidenum">
              <a:rPr lang="de-DE" smtClean="0"/>
              <a:t>‹#›</a:t>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Datumsplatzhalter 2"/>
          <p:cNvSpPr>
            <a:spLocks noGrp="1"/>
          </p:cNvSpPr>
          <p:nvPr>
            <p:ph type="dt" sz="half" idx="10"/>
          </p:nvPr>
        </p:nvSpPr>
        <p:spPr/>
        <p:txBody>
          <a:bodyPr/>
          <a:lstStyle/>
          <a:p>
            <a:fld id="{8724F32C-20AB-4CD8-A852-2FD890190663}" type="datetime1">
              <a:rPr lang="de-DE" altLang="zh-CN" smtClean="0"/>
              <a:t>05.11.2024</a:t>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p>
        </p:txBody>
      </p:sp>
      <p:sp>
        <p:nvSpPr>
          <p:cNvPr id="5" name="Foliennummernplatzhalter 4"/>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t>05.11.2024</a:t>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p>
        </p:txBody>
      </p:sp>
      <p:sp>
        <p:nvSpPr>
          <p:cNvPr id="4" name="Foliennummernplatzhalter 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t>05.11.2024</a:t>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t>05.11.2024</a:t>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p>
        </p:txBody>
      </p:sp>
      <p:sp>
        <p:nvSpPr>
          <p:cNvPr id="12" name="Foliennummernplatzhalter 11"/>
          <p:cNvSpPr>
            <a:spLocks noGrp="1"/>
          </p:cNvSpPr>
          <p:nvPr>
            <p:ph type="sldNum" sz="quarter" idx="16"/>
          </p:nvPr>
        </p:nvSpPr>
        <p:spPr/>
        <p:txBody>
          <a:bodyPr/>
          <a:lstStyle/>
          <a:p>
            <a:fld id="{EBA7648D-BACA-4F70-BD5E-B6ADA181CB0C}" type="slidenum">
              <a:rPr lang="de-DE" smtClean="0"/>
              <a:t>‹#›</a:t>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Datumsplatzhalter 3"/>
          <p:cNvSpPr>
            <a:spLocks noGrp="1"/>
          </p:cNvSpPr>
          <p:nvPr>
            <p:ph type="dt" sz="half" idx="10"/>
          </p:nvPr>
        </p:nvSpPr>
        <p:spPr/>
        <p:txBody>
          <a:bodyPr/>
          <a:lstStyle/>
          <a:p>
            <a:fld id="{7F6B87FC-2FF8-4186-A51F-64A1377CC652}" type="datetime1">
              <a:rPr lang="de-DE" altLang="zh-CN" smtClean="0"/>
              <a:t>05.11.2024</a:t>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p>
        </p:txBody>
      </p:sp>
      <p:sp>
        <p:nvSpPr>
          <p:cNvPr id="9" name="Foliennummernplatzhalter 8"/>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6488202F-C008-436B-8726-B868BCE26655}" type="datetime1">
              <a:rPr lang="de-DE" altLang="zh-CN" smtClean="0"/>
              <a:t>05.11.2024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8" name="Datumsplatzhalter 7"/>
          <p:cNvSpPr>
            <a:spLocks noGrp="1"/>
          </p:cNvSpPr>
          <p:nvPr>
            <p:ph type="dt" sz="half" idx="10"/>
          </p:nvPr>
        </p:nvSpPr>
        <p:spPr/>
        <p:txBody>
          <a:bodyPr/>
          <a:lstStyle/>
          <a:p>
            <a:fld id="{59D66B32-6FD0-4EB7-8406-59F337EE0309}" type="datetime1">
              <a:rPr lang="de-DE" altLang="zh-CN" smtClean="0"/>
              <a:t>05.11.2024</a:t>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p>
        </p:txBody>
      </p:sp>
      <p:sp>
        <p:nvSpPr>
          <p:cNvPr id="10" name="Foliennummernplatzhalter 9"/>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p>
        </p:txBody>
      </p:sp>
      <p:sp>
        <p:nvSpPr>
          <p:cNvPr id="3" name="Datumsplatzhalter 2"/>
          <p:cNvSpPr>
            <a:spLocks noGrp="1"/>
          </p:cNvSpPr>
          <p:nvPr>
            <p:ph type="dt" sz="half" idx="14"/>
          </p:nvPr>
        </p:nvSpPr>
        <p:spPr/>
        <p:txBody>
          <a:bodyPr/>
          <a:lstStyle/>
          <a:p>
            <a:fld id="{B141C504-67C6-4D65-B16C-8247D7146C3E}" type="datetime1">
              <a:rPr lang="de-DE" altLang="zh-CN" smtClean="0"/>
              <a:t>05.11.2024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5486E39-6040-4425-A6AB-4F97507A1DE1}" type="datetime1">
              <a:rPr lang="de-DE" altLang="zh-CN" smtClean="0"/>
              <a:t>05.11.2024</a:t>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p>
        </p:txBody>
      </p:sp>
      <p:sp>
        <p:nvSpPr>
          <p:cNvPr id="6" name="Foliennummernplatzhalter 5"/>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t>‹#›</a:t>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p>
        </p:txBody>
      </p:sp>
      <p:sp>
        <p:nvSpPr>
          <p:cNvPr id="42" name="Datumsplatzhalter 41"/>
          <p:cNvSpPr>
            <a:spLocks noGrp="1"/>
          </p:cNvSpPr>
          <p:nvPr>
            <p:ph type="dt" sz="half" idx="10"/>
          </p:nvPr>
        </p:nvSpPr>
        <p:spPr/>
        <p:txBody>
          <a:bodyPr/>
          <a:lstStyle/>
          <a:p>
            <a:fld id="{A4FBD5C4-1FCB-498B-AFD0-BB4350643901}" type="datetime1">
              <a:rPr lang="de-DE" altLang="zh-CN" smtClean="0"/>
              <a:t>05.11.2024</a:t>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p>
        </p:txBody>
      </p:sp>
      <p:sp>
        <p:nvSpPr>
          <p:cNvPr id="44" name="Foliennummernplatzhalter 43"/>
          <p:cNvSpPr>
            <a:spLocks noGrp="1"/>
          </p:cNvSpPr>
          <p:nvPr>
            <p:ph type="sldNum" sz="quarter" idx="12"/>
          </p:nvPr>
        </p:nvSpPr>
        <p:spPr/>
        <p:txBody>
          <a:bodyPr/>
          <a:lstStyle/>
          <a:p>
            <a:fld id="{EBA7648D-BACA-4F70-BD5E-B6ADA181CB0C}" type="slidenum">
              <a:rPr lang="de-DE" smtClean="0"/>
              <a:t>‹#›</a:t>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wrap="square">
            <a:normAutofit/>
          </a:body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wrap="square">
            <a:normAutofit/>
          </a:bodyPr>
          <a:lstStyle/>
          <a:p>
            <a:fld id="{5592522B-0F24-4480-B9DD-A9474A6880D6}" type="datetimeFigureOut">
              <a:rPr lang="zh-CN" altLang="en-US" smtClean="0"/>
              <a:t>2024/11/5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wrap="square">
            <a:normAutofit/>
          </a:bodyPr>
          <a:lstStyle/>
          <a:p>
            <a:fld id="{BE5F26B5-172A-4DC2-B0B7-181CFC56B87C}"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496CC8D-0302-4CA4-9F44-13076C1DEA61}" type="datetime1">
              <a:rPr lang="de-DE" altLang="zh-CN" smtClean="0"/>
              <a:t>05.11.2024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4D511E4-C885-40CF-A86C-E1BEA4F569C7}" type="datetime1">
              <a:rPr lang="de-DE" altLang="zh-CN" smtClean="0"/>
              <a:t>05.11.2024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t>05.11.2024</a:t>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1DCD78B-D524-465A-BEC2-52753D39E3CA}" type="datetime1">
              <a:rPr lang="de-DE" altLang="zh-CN" smtClean="0"/>
              <a:t>05.11.2024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D598312-F25C-46F1-87B2-AB437004B404}" type="datetime1">
              <a:rPr lang="de-DE" altLang="zh-CN" smtClean="0"/>
              <a:t>05.11.2024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01BDCC5-9881-4225-A287-F636E803EF1A}" type="datetime1">
              <a:rPr lang="de-DE" altLang="zh-CN" smtClean="0"/>
              <a:t>05.11.2024</a:t>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0B505EB-B2CD-478B-89E9-2F657AA5380D}" type="datetime1">
              <a:rPr lang="de-DE" altLang="zh-CN" smtClean="0"/>
              <a:t>05.11.2024</a:t>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t>05.11.2024</a:t>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DCDD1A8-9F6E-4514-91CA-9C90700CE242}" type="datetime1">
              <a:rPr lang="de-DE" altLang="zh-CN" smtClean="0"/>
              <a:t>05.11.2024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4A358C4-6786-489B-B77A-AF1DFBD740C8}" type="datetime1">
              <a:rPr lang="de-DE" altLang="zh-CN" smtClean="0"/>
              <a:t>05.11.2024</a:t>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BE1987E-B951-456D-B8FD-F989D641DB45}" type="datetime1">
              <a:rPr lang="de-DE" altLang="zh-CN" smtClean="0"/>
              <a:t>05.11.2024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C11D1302-71A2-4A9F-8266-24FF24F26810}" type="datetime1">
              <a:rPr lang="de-DE" altLang="zh-CN" smtClean="0"/>
              <a:t>05.11.2024</a:t>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t>05.11.2024</a:t>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p>
        </p:txBody>
      </p:sp>
      <p:sp>
        <p:nvSpPr>
          <p:cNvPr id="9" name="Foliennummernplatzhalter 8"/>
          <p:cNvSpPr>
            <a:spLocks noGrp="1"/>
          </p:cNvSpPr>
          <p:nvPr>
            <p:ph type="sldNum" sz="quarter" idx="16"/>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t>05.11.2024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t>05.11.2024</a:t>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p>
        </p:txBody>
      </p:sp>
      <p:sp>
        <p:nvSpPr>
          <p:cNvPr id="6" name="Foliennummernplatzhalter 5"/>
          <p:cNvSpPr>
            <a:spLocks noGrp="1"/>
          </p:cNvSpPr>
          <p:nvPr>
            <p:ph type="sldNum" sz="quarter" idx="16"/>
          </p:nvPr>
        </p:nvSpPr>
        <p:spPr/>
        <p:txBody>
          <a:bodyPr/>
          <a:lstStyle/>
          <a:p>
            <a:fld id="{EBA7648D-BACA-4F70-BD5E-B6ADA181CB0C}" type="slidenum">
              <a:rPr lang="de-DE" smtClean="0"/>
              <a:t>‹#›</a:t>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t>05.11.2024</a:t>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p>
        </p:txBody>
      </p:sp>
      <p:sp>
        <p:nvSpPr>
          <p:cNvPr id="7" name="Foliennummernplatzhalter 6"/>
          <p:cNvSpPr>
            <a:spLocks noGrp="1"/>
          </p:cNvSpPr>
          <p:nvPr>
            <p:ph type="sldNum" sz="quarter" idx="20"/>
          </p:nvPr>
        </p:nvSpPr>
        <p:spPr/>
        <p:txBody>
          <a:bodyPr/>
          <a:lstStyle/>
          <a:p>
            <a:fld id="{EBA7648D-BACA-4F70-BD5E-B6ADA181CB0C}" type="slidenum">
              <a:rPr lang="de-DE" smtClean="0"/>
              <a:t>‹#›</a:t>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t>05.11.2024</a:t>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p>
          <a:p>
            <a:pPr algn="ctr"/>
            <a:r>
              <a:rPr lang="de-DE" sz="1100">
                <a:solidFill>
                  <a:srgbClr val="4D4943"/>
                </a:solidFill>
              </a:rPr>
              <a:t>255_224_92</a:t>
            </a: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p>
          <a:p>
            <a:pPr algn="ctr"/>
            <a:r>
              <a:rPr lang="de-DE" sz="1100">
                <a:solidFill>
                  <a:schemeClr val="bg1"/>
                </a:solidFill>
              </a:rPr>
              <a:t>233_80_62</a:t>
            </a: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p>
          <a:p>
            <a:pPr algn="ctr"/>
            <a:r>
              <a:rPr lang="de-DE" sz="1100">
                <a:solidFill>
                  <a:schemeClr val="tx1"/>
                </a:solidFill>
              </a:rPr>
              <a:t>253_ 202_0</a:t>
            </a: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p>
          <a:p>
            <a:pPr algn="ctr"/>
            <a:r>
              <a:rPr lang="de-DE" sz="1100">
                <a:solidFill>
                  <a:schemeClr val="bg1"/>
                </a:solidFill>
              </a:rPr>
              <a:t>238_122_52</a:t>
            </a: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p>
          <a:p>
            <a:pPr algn="ctr"/>
            <a:r>
              <a:rPr lang="de-DE" sz="1100">
                <a:solidFill>
                  <a:schemeClr val="bg1"/>
                </a:solidFill>
              </a:rPr>
              <a:t>80_182_149</a:t>
            </a: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p>
          <a:p>
            <a:pPr algn="ctr"/>
            <a:r>
              <a:rPr lang="de-DE" sz="1100">
                <a:solidFill>
                  <a:schemeClr val="tx1"/>
                </a:solidFill>
              </a:rPr>
              <a:t>221_223_72</a:t>
            </a: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p>
          <a:p>
            <a:pPr algn="ctr"/>
            <a:r>
              <a:rPr lang="de-DE" sz="1100">
                <a:solidFill>
                  <a:schemeClr val="bg1"/>
                </a:solidFill>
              </a:rPr>
              <a:t>175_204_80</a:t>
            </a: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p>
          <a:p>
            <a:pPr algn="ctr"/>
            <a:r>
              <a:rPr lang="de-DE" sz="1100">
                <a:solidFill>
                  <a:schemeClr val="bg1"/>
                </a:solidFill>
              </a:rPr>
              <a:t>128_128_128</a:t>
            </a: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p>
          <a:p>
            <a:pPr algn="ctr"/>
            <a:r>
              <a:rPr lang="de-DE" sz="1100">
                <a:solidFill>
                  <a:schemeClr val="bg1"/>
                </a:solidFill>
              </a:rPr>
              <a:t>77_73_67</a:t>
            </a: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t>‹#›</a:t>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t>05.11.2024</a:t>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err="1"/>
              <a:t>Huasen</a:t>
            </a:r>
            <a:r>
              <a:rPr lang="en-US" altLang="zh-CN"/>
              <a:t> Luo</a:t>
            </a:r>
          </a:p>
          <a:p>
            <a:endParaRPr lang="de-DE" altLang="zh-CN"/>
          </a:p>
          <a:p>
            <a:r>
              <a:rPr lang="en-US" altLang="de-DE"/>
              <a:t>November 5</a:t>
            </a:r>
            <a:r>
              <a:rPr lang="de-DE"/>
              <a:t>, 2024</a:t>
            </a:r>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1: Feed-forward neural networks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t>10</a:t>
            </a:fld>
            <a:endParaRPr lang="de-DE"/>
          </a:p>
        </p:txBody>
      </p:sp>
      <p:sp>
        <p:nvSpPr>
          <p:cNvPr id="9" name="文本框 8"/>
          <p:cNvSpPr txBox="1"/>
          <p:nvPr/>
        </p:nvSpPr>
        <p:spPr>
          <a:xfrm>
            <a:off x="1172056" y="1621202"/>
            <a:ext cx="7709718" cy="2077492"/>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4 nodes has l</a:t>
            </a:r>
            <a:r>
              <a:rPr lang="en-US" sz="2000">
                <a:ea typeface="+mn-lt"/>
                <a:cs typeface="+mn-lt"/>
              </a:rPr>
              <a:t>imited capacity to represent complex functions.</a:t>
            </a:r>
            <a:endParaRPr lang="en-US" altLang="zh-CN" sz="2000"/>
          </a:p>
          <a:p>
            <a:pPr marL="457200" indent="-457200" algn="just">
              <a:spcBef>
                <a:spcPts val="400"/>
              </a:spcBef>
              <a:spcAft>
                <a:spcPts val="200"/>
              </a:spcAft>
              <a:buAutoNum type="arabicPeriod"/>
            </a:pPr>
            <a:r>
              <a:rPr lang="en-US" sz="2000"/>
              <a:t>8 nodes offers</a:t>
            </a:r>
            <a:r>
              <a:rPr lang="en-US" sz="2000">
                <a:ea typeface="+mn-lt"/>
                <a:cs typeface="+mn-lt"/>
              </a:rPr>
              <a:t> better performance and can generalize well with appropriate training.</a:t>
            </a:r>
            <a:endParaRPr lang="zh-CN" altLang="en-US"/>
          </a:p>
          <a:p>
            <a:pPr marL="457200" indent="-457200" algn="just">
              <a:spcBef>
                <a:spcPts val="400"/>
              </a:spcBef>
              <a:spcAft>
                <a:spcPts val="200"/>
              </a:spcAft>
              <a:buAutoNum type="arabicPeriod"/>
            </a:pPr>
            <a:r>
              <a:rPr lang="en-US" altLang="zh-CN" sz="2000"/>
              <a:t>12 nodes have higher representation capacity that can capture detailed data patterns, </a:t>
            </a:r>
            <a:r>
              <a:rPr lang="en-US" altLang="zh-CN" sz="2000">
                <a:ea typeface="+mn-lt"/>
                <a:cs typeface="+mn-lt"/>
              </a:rPr>
              <a:t>p</a:t>
            </a:r>
            <a:r>
              <a:rPr lang="en-US" sz="2000">
                <a:ea typeface="+mn-lt"/>
                <a:cs typeface="+mn-lt"/>
              </a:rPr>
              <a:t>otential risk of overfitting</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11</a:t>
            </a:fld>
            <a:endParaRPr lang="de-DE"/>
          </a:p>
        </p:txBody>
      </p:sp>
      <p:pic>
        <p:nvPicPr>
          <p:cNvPr id="4" name="图片 3"/>
          <p:cNvPicPr>
            <a:picLocks noChangeAspect="1"/>
          </p:cNvPicPr>
          <p:nvPr/>
        </p:nvPicPr>
        <p:blipFill>
          <a:blip r:embed="rId2"/>
          <a:stretch>
            <a:fillRect/>
          </a:stretch>
        </p:blipFill>
        <p:spPr>
          <a:xfrm>
            <a:off x="562446" y="2201229"/>
            <a:ext cx="4567160" cy="3389675"/>
          </a:xfrm>
          <a:prstGeom prst="rect">
            <a:avLst/>
          </a:prstGeom>
        </p:spPr>
      </p:pic>
      <p:pic>
        <p:nvPicPr>
          <p:cNvPr id="5" name="图片 4" descr="图表, 直方图&#10;&#10;已自动生成说明"/>
          <p:cNvPicPr>
            <a:picLocks noChangeAspect="1"/>
          </p:cNvPicPr>
          <p:nvPr/>
        </p:nvPicPr>
        <p:blipFill>
          <a:blip r:embed="rId3"/>
          <a:stretch>
            <a:fillRect/>
          </a:stretch>
        </p:blipFill>
        <p:spPr>
          <a:xfrm>
            <a:off x="5760727" y="2204991"/>
            <a:ext cx="4435645" cy="3381991"/>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 </a:t>
            </a:r>
            <a:r>
              <a:rPr lang="en-US" altLang="en-US" sz="2000"/>
              <a:t>epochs </a:t>
            </a:r>
            <a:r>
              <a:rPr lang="zh-CN" sz="2000"/>
              <a:t>(2</a:t>
            </a:r>
            <a:r>
              <a:rPr lang="zh-CN" altLang="en-US" sz="2000"/>
              <a:t> </a:t>
            </a:r>
            <a:r>
              <a:rPr lang="en-US" altLang="zh-CN" sz="2000"/>
              <a:t>layers, 8+4 nodes</a:t>
            </a:r>
            <a:r>
              <a:rPr lang="zh-CN" sz="2000"/>
              <a:t>) </a:t>
            </a:r>
            <a:r>
              <a:rPr lang="zh-CN" altLang="en-US" sz="2000"/>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12</a:t>
            </a:fld>
            <a:endParaRPr lang="de-DE"/>
          </a:p>
        </p:txBody>
      </p:sp>
      <p:pic>
        <p:nvPicPr>
          <p:cNvPr id="8" name="图片 7" descr="图表&#10;&#10;已自动生成说明"/>
          <p:cNvPicPr>
            <a:picLocks noChangeAspect="1"/>
          </p:cNvPicPr>
          <p:nvPr/>
        </p:nvPicPr>
        <p:blipFill>
          <a:blip r:embed="rId2"/>
          <a:stretch>
            <a:fillRect/>
          </a:stretch>
        </p:blipFill>
        <p:spPr>
          <a:xfrm>
            <a:off x="560693" y="2100386"/>
            <a:ext cx="4584583" cy="3378333"/>
          </a:xfrm>
          <a:prstGeom prst="rect">
            <a:avLst/>
          </a:prstGeom>
        </p:spPr>
      </p:pic>
      <p:pic>
        <p:nvPicPr>
          <p:cNvPr id="9" name="图片 8" descr="图表, 直方图&#10;&#10;已自动生成说明"/>
          <p:cNvPicPr>
            <a:picLocks noChangeAspect="1"/>
          </p:cNvPicPr>
          <p:nvPr/>
        </p:nvPicPr>
        <p:blipFill>
          <a:blip r:embed="rId3"/>
          <a:stretch>
            <a:fillRect/>
          </a:stretch>
        </p:blipFill>
        <p:spPr>
          <a:xfrm>
            <a:off x="5872044" y="2098818"/>
            <a:ext cx="4447393" cy="3381764"/>
          </a:xfrm>
          <a:prstGeom prst="rect">
            <a:avLst/>
          </a:prstGeom>
        </p:spPr>
      </p:pic>
      <p:sp>
        <p:nvSpPr>
          <p:cNvPr id="11" name="文本框 10"/>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1000 </a:t>
            </a:r>
            <a:r>
              <a:rPr lang="en-US" altLang="en-US" sz="2000"/>
              <a:t>epochs </a:t>
            </a:r>
            <a:r>
              <a:rPr lang="zh-CN" sz="2000"/>
              <a:t>(2</a:t>
            </a:r>
            <a:r>
              <a:rPr lang="zh-CN" altLang="en-US" sz="2000"/>
              <a:t> </a:t>
            </a:r>
            <a:r>
              <a:rPr lang="en-US" altLang="zh-CN" sz="2000"/>
              <a:t>layers, 8+4 nodes</a:t>
            </a:r>
            <a:r>
              <a:rPr lang="zh-CN" sz="2000"/>
              <a:t>) </a:t>
            </a:r>
            <a:r>
              <a:rPr lang="zh-CN" altLang="en-US" sz="200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13</a:t>
            </a:fld>
            <a:endParaRPr lang="de-DE"/>
          </a:p>
        </p:txBody>
      </p:sp>
      <p:pic>
        <p:nvPicPr>
          <p:cNvPr id="4" name="图片 3" descr="图表&#10;&#10;已自动生成说明"/>
          <p:cNvPicPr>
            <a:picLocks noChangeAspect="1"/>
          </p:cNvPicPr>
          <p:nvPr/>
        </p:nvPicPr>
        <p:blipFill>
          <a:blip r:embed="rId2"/>
          <a:stretch>
            <a:fillRect/>
          </a:stretch>
        </p:blipFill>
        <p:spPr>
          <a:xfrm>
            <a:off x="560693" y="2176976"/>
            <a:ext cx="4536015" cy="3382310"/>
          </a:xfrm>
          <a:prstGeom prst="rect">
            <a:avLst/>
          </a:prstGeom>
        </p:spPr>
      </p:pic>
      <p:pic>
        <p:nvPicPr>
          <p:cNvPr id="5" name="图片 4"/>
          <p:cNvPicPr>
            <a:picLocks noChangeAspect="1"/>
          </p:cNvPicPr>
          <p:nvPr/>
        </p:nvPicPr>
        <p:blipFill>
          <a:blip r:embed="rId3"/>
          <a:stretch>
            <a:fillRect/>
          </a:stretch>
        </p:blipFill>
        <p:spPr>
          <a:xfrm>
            <a:off x="5755536" y="2175184"/>
            <a:ext cx="4447392" cy="3381764"/>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2500 </a:t>
            </a:r>
            <a:r>
              <a:rPr lang="en-US" altLang="en-US" sz="2000"/>
              <a:t>epochs </a:t>
            </a:r>
            <a:r>
              <a:rPr lang="zh-CN" sz="2000"/>
              <a:t>(2</a:t>
            </a:r>
            <a:r>
              <a:rPr lang="zh-CN" altLang="en-US" sz="2000"/>
              <a:t> </a:t>
            </a:r>
            <a:r>
              <a:rPr lang="en-US" altLang="zh-CN" sz="2000"/>
              <a:t>layers, 8+4 nodes</a:t>
            </a:r>
            <a:r>
              <a:rPr lang="zh-CN" sz="2000"/>
              <a:t>) </a:t>
            </a:r>
            <a:r>
              <a:rPr lang="zh-CN" altLang="en-US" sz="200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14</a:t>
            </a:fld>
            <a:endParaRPr lang="de-DE"/>
          </a:p>
        </p:txBody>
      </p:sp>
      <p:sp>
        <p:nvSpPr>
          <p:cNvPr id="5" name="文本框 4"/>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5000 </a:t>
            </a:r>
            <a:r>
              <a:rPr lang="en-US" altLang="en-US" sz="2000"/>
              <a:t>epochs </a:t>
            </a:r>
            <a:r>
              <a:rPr lang="zh-CN" sz="2000"/>
              <a:t>(2</a:t>
            </a:r>
            <a:r>
              <a:rPr lang="zh-CN" altLang="en-US" sz="2000"/>
              <a:t> </a:t>
            </a:r>
            <a:r>
              <a:rPr lang="en-US" altLang="zh-CN" sz="2000"/>
              <a:t>layers, 8+4 nodes</a:t>
            </a:r>
            <a:r>
              <a:rPr lang="zh-CN" sz="2000"/>
              <a:t>) </a:t>
            </a:r>
            <a:r>
              <a:rPr lang="zh-CN" altLang="en-US" sz="2000"/>
              <a:t>:</a:t>
            </a:r>
          </a:p>
        </p:txBody>
      </p:sp>
      <p:pic>
        <p:nvPicPr>
          <p:cNvPr id="8" name="图片 7" descr="图片包含 图表&#10;&#10;已自动生成说明"/>
          <p:cNvPicPr>
            <a:picLocks noChangeAspect="1"/>
          </p:cNvPicPr>
          <p:nvPr/>
        </p:nvPicPr>
        <p:blipFill>
          <a:blip r:embed="rId2"/>
          <a:stretch>
            <a:fillRect/>
          </a:stretch>
        </p:blipFill>
        <p:spPr>
          <a:xfrm>
            <a:off x="560693" y="2303214"/>
            <a:ext cx="4545728" cy="3388047"/>
          </a:xfrm>
          <a:prstGeom prst="rect">
            <a:avLst/>
          </a:prstGeom>
        </p:spPr>
      </p:pic>
      <p:pic>
        <p:nvPicPr>
          <p:cNvPr id="9" name="图片 8" descr="直方图&#10;&#10;已自动生成说明"/>
          <p:cNvPicPr>
            <a:picLocks noChangeAspect="1"/>
          </p:cNvPicPr>
          <p:nvPr/>
        </p:nvPicPr>
        <p:blipFill>
          <a:blip r:embed="rId3"/>
          <a:stretch>
            <a:fillRect/>
          </a:stretch>
        </p:blipFill>
        <p:spPr>
          <a:xfrm>
            <a:off x="5755536" y="2311133"/>
            <a:ext cx="4447392" cy="3381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15</a:t>
            </a:fld>
            <a:endParaRPr lang="de-DE"/>
          </a:p>
        </p:txBody>
      </p:sp>
      <p:sp>
        <p:nvSpPr>
          <p:cNvPr id="10" name="文本框 9"/>
          <p:cNvSpPr txBox="1"/>
          <p:nvPr/>
        </p:nvSpPr>
        <p:spPr>
          <a:xfrm>
            <a:off x="1172056" y="1621202"/>
            <a:ext cx="7709718" cy="276998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500 epochs have fast training time but may not fully converge, </a:t>
            </a:r>
            <a:endParaRPr lang="en-US" altLang="zh-CN" sz="2000"/>
          </a:p>
          <a:p>
            <a:pPr marL="457200" indent="-457200" algn="just">
              <a:spcBef>
                <a:spcPts val="400"/>
              </a:spcBef>
              <a:spcAft>
                <a:spcPts val="200"/>
              </a:spcAft>
              <a:buAutoNum type="arabicPeriod"/>
            </a:pPr>
            <a:r>
              <a:rPr lang="en-US" sz="2000"/>
              <a:t>1000 epochs have training</a:t>
            </a:r>
            <a:r>
              <a:rPr lang="en-US" sz="2000">
                <a:ea typeface="+mn-lt"/>
                <a:cs typeface="+mn-lt"/>
              </a:rPr>
              <a:t> time that allows the model to learn better patterns and reduce error.</a:t>
            </a:r>
            <a:endParaRPr lang="zh-CN" altLang="en-US"/>
          </a:p>
          <a:p>
            <a:pPr marL="457200" indent="-457200" algn="just">
              <a:spcBef>
                <a:spcPts val="400"/>
              </a:spcBef>
              <a:spcAft>
                <a:spcPts val="200"/>
              </a:spcAft>
              <a:buAutoNum type="arabicPeriod"/>
            </a:pPr>
            <a:r>
              <a:rPr lang="en-US" sz="2000"/>
              <a:t>2500 epochs has more time </a:t>
            </a:r>
            <a:r>
              <a:rPr lang="en-US" sz="2000">
                <a:ea typeface="+mn-lt"/>
                <a:cs typeface="+mn-lt"/>
              </a:rPr>
              <a:t>leading to higher accuracy.</a:t>
            </a:r>
          </a:p>
          <a:p>
            <a:pPr marL="457200" indent="-457200" algn="just">
              <a:spcBef>
                <a:spcPts val="400"/>
              </a:spcBef>
              <a:spcAft>
                <a:spcPts val="200"/>
              </a:spcAft>
              <a:buAutoNum type="arabicPeriod"/>
            </a:pPr>
            <a:r>
              <a:rPr lang="en-US" sz="2000">
                <a:ea typeface="+mn-lt"/>
                <a:cs typeface="+mn-lt"/>
              </a:rPr>
              <a:t>5000 epochs have very thorough training leading to the best possible fit for complex models but with a risk of overfitting if monitored incorrectly.</a:t>
            </a: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11"/>
          </p:nvPr>
        </p:nvSpPr>
        <p:spPr/>
        <p:txBody>
          <a:bodyPr/>
          <a:lstStyle/>
          <a:p>
            <a:r>
              <a:rPr lang="de-DE" altLang="zh-CN"/>
              <a:t>Fachbereich Maschinenbau</a:t>
            </a:r>
          </a:p>
        </p:txBody>
      </p:sp>
      <p:sp>
        <p:nvSpPr>
          <p:cNvPr id="7" name="灯片编号占位符 6"/>
          <p:cNvSpPr>
            <a:spLocks noGrp="1"/>
          </p:cNvSpPr>
          <p:nvPr>
            <p:ph type="sldNum" sz="quarter" idx="12"/>
          </p:nvPr>
        </p:nvSpPr>
        <p:spPr/>
        <p:txBody>
          <a:bodyPr/>
          <a:lstStyle/>
          <a:p>
            <a:fld id="{EBA7648D-BACA-4F70-BD5E-B6ADA181CB0C}" type="slidenum">
              <a:rPr lang="de-DE" smtClean="0"/>
              <a:t>16</a:t>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Sans-Serif" panose="05000000000000000000" pitchFamily="2" charset="2"/>
              <a:buChar char="§"/>
            </a:pPr>
            <a:r>
              <a:rPr lang="en-US" altLang="zh-CN" sz="2000"/>
              <a:t> Activation Function :</a:t>
            </a:r>
            <a:r>
              <a:rPr lang="en-US" sz="2000"/>
              <a:t> </a:t>
            </a:r>
            <a:r>
              <a:rPr lang="en-US" sz="2000" err="1"/>
              <a:t>Relu</a:t>
            </a:r>
            <a:r>
              <a:rPr lang="en-US" sz="2000"/>
              <a:t> (1 layer, 16 nodes)</a:t>
            </a: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13" name="图片 12" descr="图表, 直方图&#10;&#10;已自动生成说明"/>
          <p:cNvPicPr>
            <a:picLocks noChangeAspect="1"/>
          </p:cNvPicPr>
          <p:nvPr/>
        </p:nvPicPr>
        <p:blipFill>
          <a:blip r:embed="rId2"/>
          <a:stretch>
            <a:fillRect/>
          </a:stretch>
        </p:blipFill>
        <p:spPr>
          <a:xfrm>
            <a:off x="502697" y="2211989"/>
            <a:ext cx="4737720" cy="3387930"/>
          </a:xfrm>
          <a:prstGeom prst="rect">
            <a:avLst/>
          </a:prstGeom>
        </p:spPr>
      </p:pic>
      <p:pic>
        <p:nvPicPr>
          <p:cNvPr id="14" name="图片 13" descr="图表, 折线图&#10;&#10;已自动生成说明"/>
          <p:cNvPicPr>
            <a:picLocks noChangeAspect="1"/>
          </p:cNvPicPr>
          <p:nvPr/>
        </p:nvPicPr>
        <p:blipFill>
          <a:blip r:embed="rId3"/>
          <a:stretch>
            <a:fillRect/>
          </a:stretch>
        </p:blipFill>
        <p:spPr>
          <a:xfrm>
            <a:off x="5756986" y="2211087"/>
            <a:ext cx="4438415" cy="33817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11"/>
          </p:nvPr>
        </p:nvSpPr>
        <p:spPr/>
        <p:txBody>
          <a:bodyPr/>
          <a:lstStyle/>
          <a:p>
            <a:r>
              <a:rPr lang="de-DE" altLang="zh-CN"/>
              <a:t>Fachbereich Maschinenbau</a:t>
            </a:r>
          </a:p>
        </p:txBody>
      </p:sp>
      <p:sp>
        <p:nvSpPr>
          <p:cNvPr id="7" name="灯片编号占位符 6"/>
          <p:cNvSpPr>
            <a:spLocks noGrp="1"/>
          </p:cNvSpPr>
          <p:nvPr>
            <p:ph type="sldNum" sz="quarter" idx="12"/>
          </p:nvPr>
        </p:nvSpPr>
        <p:spPr/>
        <p:txBody>
          <a:bodyPr/>
          <a:lstStyle/>
          <a:p>
            <a:fld id="{EBA7648D-BACA-4F70-BD5E-B6ADA181CB0C}" type="slidenum">
              <a:rPr lang="de-DE" smtClean="0"/>
              <a:t>17</a:t>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a:buChar char="§"/>
            </a:pPr>
            <a:r>
              <a:rPr lang="en-US" altLang="zh-CN" sz="2000"/>
              <a:t>Activation Function : </a:t>
            </a:r>
            <a:r>
              <a:rPr lang="en-US" altLang="zh-CN" sz="2000" err="1"/>
              <a:t>Softplus</a:t>
            </a:r>
            <a:r>
              <a:rPr lang="en-US" altLang="zh-CN" sz="2000"/>
              <a:t> </a:t>
            </a:r>
            <a:r>
              <a:rPr lang="en-US" sz="2000"/>
              <a:t>(1 layer, 16 nodes)</a:t>
            </a:r>
            <a:endParaRPr lang="en-US" sz="2000">
              <a:solidFill>
                <a:srgbClr val="000000"/>
              </a:solidFill>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4" name="图片 3" descr="图表&#10;&#10;已自动生成说明"/>
          <p:cNvPicPr>
            <a:picLocks noChangeAspect="1"/>
          </p:cNvPicPr>
          <p:nvPr/>
        </p:nvPicPr>
        <p:blipFill>
          <a:blip r:embed="rId2"/>
          <a:stretch>
            <a:fillRect/>
          </a:stretch>
        </p:blipFill>
        <p:spPr>
          <a:xfrm>
            <a:off x="502548" y="2307084"/>
            <a:ext cx="4555424" cy="3390900"/>
          </a:xfrm>
          <a:prstGeom prst="rect">
            <a:avLst/>
          </a:prstGeom>
        </p:spPr>
      </p:pic>
      <p:pic>
        <p:nvPicPr>
          <p:cNvPr id="5" name="图片 4" descr="图表, 直方图&#10;&#10;已自动生成说明"/>
          <p:cNvPicPr>
            <a:picLocks noChangeAspect="1"/>
          </p:cNvPicPr>
          <p:nvPr/>
        </p:nvPicPr>
        <p:blipFill>
          <a:blip r:embed="rId3"/>
          <a:stretch>
            <a:fillRect/>
          </a:stretch>
        </p:blipFill>
        <p:spPr>
          <a:xfrm>
            <a:off x="5757996" y="2317137"/>
            <a:ext cx="4450592"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11"/>
          </p:nvPr>
        </p:nvSpPr>
        <p:spPr/>
        <p:txBody>
          <a:bodyPr/>
          <a:lstStyle/>
          <a:p>
            <a:r>
              <a:rPr lang="de-DE" altLang="zh-CN"/>
              <a:t>Fachbereich Maschinenbau</a:t>
            </a:r>
          </a:p>
        </p:txBody>
      </p:sp>
      <p:sp>
        <p:nvSpPr>
          <p:cNvPr id="7" name="灯片编号占位符 6"/>
          <p:cNvSpPr>
            <a:spLocks noGrp="1"/>
          </p:cNvSpPr>
          <p:nvPr>
            <p:ph type="sldNum" sz="quarter" idx="12"/>
          </p:nvPr>
        </p:nvSpPr>
        <p:spPr/>
        <p:txBody>
          <a:bodyPr/>
          <a:lstStyle/>
          <a:p>
            <a:fld id="{EBA7648D-BACA-4F70-BD5E-B6ADA181CB0C}" type="slidenum">
              <a:rPr lang="de-DE" smtClean="0"/>
              <a:t>18</a:t>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pitchFamily="2" charset="2"/>
              <a:buChar char="§"/>
            </a:pPr>
            <a:r>
              <a:rPr lang="en-US" altLang="zh-CN" sz="2000"/>
              <a:t>Activation Function : </a:t>
            </a:r>
            <a:r>
              <a:rPr lang="en-US" sz="2000">
                <a:ea typeface="+mn-lt"/>
                <a:cs typeface="+mn-lt"/>
              </a:rPr>
              <a:t>Sigmoid (1 layer, 16 nodes)</a:t>
            </a:r>
            <a:endParaRPr lang="en-US" sz="2000">
              <a:solidFill>
                <a:srgbClr val="000000"/>
              </a:solidFill>
              <a:ea typeface="+mn-lt"/>
              <a:cs typeface="+mn-lt"/>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8" name="图片 7" descr="图表, 散点图&#10;&#10;已自动生成说明"/>
          <p:cNvPicPr>
            <a:picLocks noChangeAspect="1"/>
          </p:cNvPicPr>
          <p:nvPr/>
        </p:nvPicPr>
        <p:blipFill>
          <a:blip r:embed="rId2"/>
          <a:stretch>
            <a:fillRect/>
          </a:stretch>
        </p:blipFill>
        <p:spPr>
          <a:xfrm>
            <a:off x="502697" y="2313559"/>
            <a:ext cx="4737720" cy="3387930"/>
          </a:xfrm>
          <a:prstGeom prst="rect">
            <a:avLst/>
          </a:prstGeom>
        </p:spPr>
      </p:pic>
      <p:pic>
        <p:nvPicPr>
          <p:cNvPr id="9" name="图片 8" descr="图表, 折线图&#10;&#10;已自动生成说明"/>
          <p:cNvPicPr>
            <a:picLocks noChangeAspect="1"/>
          </p:cNvPicPr>
          <p:nvPr/>
        </p:nvPicPr>
        <p:blipFill>
          <a:blip r:embed="rId3"/>
          <a:stretch>
            <a:fillRect/>
          </a:stretch>
        </p:blipFill>
        <p:spPr>
          <a:xfrm>
            <a:off x="5756986" y="2312656"/>
            <a:ext cx="4438415" cy="33817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11"/>
          </p:nvPr>
        </p:nvSpPr>
        <p:spPr/>
        <p:txBody>
          <a:bodyPr/>
          <a:lstStyle/>
          <a:p>
            <a:r>
              <a:rPr lang="de-DE" altLang="zh-CN"/>
              <a:t>Fachbereich Maschinenbau</a:t>
            </a:r>
          </a:p>
        </p:txBody>
      </p:sp>
      <p:sp>
        <p:nvSpPr>
          <p:cNvPr id="7" name="灯片编号占位符 6"/>
          <p:cNvSpPr>
            <a:spLocks noGrp="1"/>
          </p:cNvSpPr>
          <p:nvPr>
            <p:ph type="sldNum" sz="quarter" idx="12"/>
          </p:nvPr>
        </p:nvSpPr>
        <p:spPr/>
        <p:txBody>
          <a:bodyPr/>
          <a:lstStyle/>
          <a:p>
            <a:fld id="{EBA7648D-BACA-4F70-BD5E-B6ADA181CB0C}" type="slidenum">
              <a:rPr lang="de-DE" smtClean="0"/>
              <a:t>19</a:t>
            </a:fld>
            <a:endParaRPr lang="de-DE"/>
          </a:p>
        </p:txBody>
      </p:sp>
      <p:sp>
        <p:nvSpPr>
          <p:cNvPr id="5" name="文本框 4"/>
          <p:cNvSpPr txBox="1"/>
          <p:nvPr/>
        </p:nvSpPr>
        <p:spPr>
          <a:xfrm>
            <a:off x="792808" y="1621244"/>
            <a:ext cx="9070509" cy="369331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Observation : </a:t>
            </a:r>
            <a:endParaRPr lang="en-US" sz="2000">
              <a:solidFill>
                <a:srgbClr val="000000"/>
              </a:solidFill>
            </a:endParaRPr>
          </a:p>
          <a:p>
            <a:pPr marL="457200" indent="-457200">
              <a:spcBef>
                <a:spcPts val="400"/>
              </a:spcBef>
              <a:spcAft>
                <a:spcPts val="200"/>
              </a:spcAft>
              <a:buAutoNum type="arabicPeriod"/>
            </a:pPr>
            <a:r>
              <a:rPr lang="en-US" sz="2000" err="1"/>
              <a:t>ReLU</a:t>
            </a:r>
            <a:r>
              <a:rPr lang="en-US" sz="2000"/>
              <a:t> has simplicity and ability to mitigate vanishing gradient issues.</a:t>
            </a:r>
            <a:endParaRPr lang="en-US"/>
          </a:p>
          <a:p>
            <a:pPr marL="457200" indent="-457200">
              <a:spcBef>
                <a:spcPts val="400"/>
              </a:spcBef>
              <a:spcAft>
                <a:spcPts val="200"/>
              </a:spcAft>
              <a:buAutoNum type="arabicPeriod"/>
            </a:pPr>
            <a:r>
              <a:rPr lang="en-US" sz="2000" err="1"/>
              <a:t>Softplus</a:t>
            </a:r>
            <a:r>
              <a:rPr lang="en-US" sz="2000"/>
              <a:t> outputs continuous derivatives, leading to potentially smoother training.</a:t>
            </a:r>
            <a:endParaRPr lang="en-US"/>
          </a:p>
          <a:p>
            <a:pPr marL="457200" indent="-457200">
              <a:spcBef>
                <a:spcPts val="400"/>
              </a:spcBef>
              <a:spcAft>
                <a:spcPts val="200"/>
              </a:spcAft>
              <a:buAutoNum type="arabicPeriod"/>
            </a:pPr>
            <a:r>
              <a:rPr lang="en-US" sz="2000"/>
              <a:t>Sigmoid suffers from vanishing gradients in deeper networks.</a:t>
            </a:r>
            <a:endParaRPr lang="en-US"/>
          </a:p>
          <a:p>
            <a:pPr>
              <a:spcBef>
                <a:spcPts val="400"/>
              </a:spcBef>
              <a:spcAft>
                <a:spcPts val="200"/>
              </a:spcAft>
            </a:pPr>
            <a:endParaRPr lang="en-US" sz="2000"/>
          </a:p>
          <a:p>
            <a:pPr>
              <a:spcBef>
                <a:spcPts val="400"/>
              </a:spcBef>
              <a:spcAft>
                <a:spcPts val="200"/>
              </a:spcAft>
              <a:buClr>
                <a:schemeClr val="accent1"/>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Evaluation results of different numbers of hidden layers</a:t>
            </a:r>
          </a:p>
        </p:txBody>
      </p:sp>
      <p:sp>
        <p:nvSpPr>
          <p:cNvPr id="4" name="Textplatzhalter 3"/>
          <p:cNvSpPr>
            <a:spLocks noGrp="1"/>
          </p:cNvSpPr>
          <p:nvPr>
            <p:ph type="body" sz="quarter" idx="14"/>
          </p:nvPr>
        </p:nvSpPr>
        <p:spPr>
          <a:xfrm>
            <a:off x="504244" y="1174631"/>
            <a:ext cx="720000" cy="704307"/>
          </a:xfrm>
        </p:spPr>
        <p:txBody>
          <a:bodyPr/>
          <a:lstStyle/>
          <a:p>
            <a:r>
              <a:rPr lang="de-DE"/>
              <a:t>1</a:t>
            </a:r>
          </a:p>
        </p:txBody>
      </p:sp>
      <p:sp>
        <p:nvSpPr>
          <p:cNvPr id="5" name="Textplatzhalter 4"/>
          <p:cNvSpPr>
            <a:spLocks noGrp="1"/>
          </p:cNvSpPr>
          <p:nvPr>
            <p:ph type="body" sz="quarter" idx="15"/>
          </p:nvPr>
        </p:nvSpPr>
        <p:spPr>
          <a:xfrm>
            <a:off x="504244" y="1926873"/>
            <a:ext cx="720000" cy="744390"/>
          </a:xfrm>
        </p:spPr>
        <p:txBody>
          <a:bodyPr/>
          <a:lstStyle/>
          <a:p>
            <a:r>
              <a:rPr lang="de-DE"/>
              <a:t>2</a:t>
            </a:r>
          </a:p>
        </p:txBody>
      </p:sp>
      <p:sp>
        <p:nvSpPr>
          <p:cNvPr id="6" name="Textplatzhalter 5"/>
          <p:cNvSpPr>
            <a:spLocks noGrp="1"/>
          </p:cNvSpPr>
          <p:nvPr>
            <p:ph type="body" sz="quarter" idx="16"/>
          </p:nvPr>
        </p:nvSpPr>
        <p:spPr>
          <a:xfrm>
            <a:off x="504244" y="2671263"/>
            <a:ext cx="720000" cy="691322"/>
          </a:xfrm>
        </p:spPr>
        <p:txBody>
          <a:bodyPr/>
          <a:lstStyle/>
          <a:p>
            <a:r>
              <a:rPr lang="de-DE"/>
              <a:t>3</a:t>
            </a:r>
          </a:p>
        </p:txBody>
      </p:sp>
      <p:sp>
        <p:nvSpPr>
          <p:cNvPr id="7" name="Textplatzhalter 6"/>
          <p:cNvSpPr>
            <a:spLocks noGrp="1"/>
          </p:cNvSpPr>
          <p:nvPr>
            <p:ph type="body" sz="quarter" idx="17"/>
          </p:nvPr>
        </p:nvSpPr>
        <p:spPr>
          <a:xfrm>
            <a:off x="504244" y="3463263"/>
            <a:ext cx="720000" cy="749078"/>
          </a:xfrm>
        </p:spPr>
        <p:txBody>
          <a:bodyPr/>
          <a:lstStyle/>
          <a:p>
            <a:r>
              <a:rPr lang="de-DE"/>
              <a:t>4</a:t>
            </a:r>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Evaluation results of different numbers of epochs</a:t>
            </a:r>
          </a:p>
          <a:p>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Evaluation results of </a:t>
            </a:r>
            <a:r>
              <a:rPr>
                <a:ea typeface="+mn-lt"/>
                <a:cs typeface="+mn-lt"/>
              </a:rPr>
              <a:t>different activation functions</a:t>
            </a: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Compare FFNN with ICNN</a:t>
            </a: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t>05.11.2024</a:t>
            </a:fld>
            <a:endParaRPr lang="de-DE"/>
          </a:p>
        </p:txBody>
      </p:sp>
      <p:sp>
        <p:nvSpPr>
          <p:cNvPr id="2" name="页脚占位符 1"/>
          <p:cNvSpPr>
            <a:spLocks noGrp="1"/>
          </p:cNvSpPr>
          <p:nvPr>
            <p:ph type="ftr" sz="quarter" idx="3"/>
          </p:nvPr>
        </p:nvSpPr>
        <p:spPr/>
        <p:txBody>
          <a:bodyPr/>
          <a:lstStyle/>
          <a:p>
            <a:r>
              <a:rPr lang="de-DE" altLang="zh-CN"/>
              <a:t>Fachbereich Maschinenbau </a:t>
            </a:r>
          </a:p>
        </p:txBody>
      </p:sp>
      <p:sp>
        <p:nvSpPr>
          <p:cNvPr id="11" name="灯片编号占位符 10"/>
          <p:cNvSpPr>
            <a:spLocks noGrp="1"/>
          </p:cNvSpPr>
          <p:nvPr>
            <p:ph type="sldNum" sz="quarter" idx="4"/>
          </p:nvPr>
        </p:nvSpPr>
        <p:spPr/>
        <p:txBody>
          <a:bodyPr/>
          <a:lstStyle/>
          <a:p>
            <a:fld id="{EBA7648D-BACA-4F70-BD5E-B6ADA181CB0C}" type="slidenum">
              <a:rPr lang="de-DE" smtClean="0"/>
              <a:t>2</a:t>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Evaluation results of different numbers of nodes</a:t>
            </a:r>
            <a:endParaRPr lang="en-US">
              <a:solidFill>
                <a:srgbClr val="4D4943"/>
              </a:solidFill>
            </a:endParaRPr>
          </a:p>
          <a:p>
            <a:endParaRPr lang="en-US" altLang="zh-CN"/>
          </a:p>
        </p:txBody>
      </p:sp>
      <p:sp>
        <p:nvSpPr>
          <p:cNvPr id="8" name="Textplatzhalter 15"/>
          <p:cNvSpPr txBox="1"/>
          <p:nvPr/>
        </p:nvSpPr>
        <p:spPr>
          <a:xfrm>
            <a:off x="1211173" y="4959428"/>
            <a:ext cx="6808430" cy="742079"/>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err="1"/>
              <a:t>Sobolev training</a:t>
            </a:r>
          </a:p>
        </p:txBody>
      </p:sp>
      <p:sp>
        <p:nvSpPr>
          <p:cNvPr id="9" name="Textplatzhalter 3"/>
          <p:cNvSpPr txBox="1"/>
          <p:nvPr/>
        </p:nvSpPr>
        <p:spPr>
          <a:xfrm>
            <a:off x="504000" y="496718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20</a:t>
            </a:fld>
            <a:endParaRPr lang="de-DE"/>
          </a:p>
        </p:txBody>
      </p:sp>
      <p:pic>
        <p:nvPicPr>
          <p:cNvPr id="5" name="图片 4" descr="图表&#10;&#10;已自动生成说明"/>
          <p:cNvPicPr>
            <a:picLocks noChangeAspect="1"/>
          </p:cNvPicPr>
          <p:nvPr/>
        </p:nvPicPr>
        <p:blipFill>
          <a:blip r:embed="rId2"/>
          <a:stretch>
            <a:fillRect/>
          </a:stretch>
        </p:blipFill>
        <p:spPr>
          <a:xfrm>
            <a:off x="279133" y="1516652"/>
            <a:ext cx="5196548" cy="3830979"/>
          </a:xfrm>
          <a:prstGeom prst="rect">
            <a:avLst/>
          </a:prstGeom>
        </p:spPr>
      </p:pic>
      <p:pic>
        <p:nvPicPr>
          <p:cNvPr id="8" name="图片 7" descr="图表, 直方图&#10;&#10;已自动生成说明"/>
          <p:cNvPicPr>
            <a:picLocks noChangeAspect="1"/>
          </p:cNvPicPr>
          <p:nvPr/>
        </p:nvPicPr>
        <p:blipFill>
          <a:blip r:embed="rId3"/>
          <a:stretch>
            <a:fillRect/>
          </a:stretch>
        </p:blipFill>
        <p:spPr>
          <a:xfrm>
            <a:off x="5473976" y="1408044"/>
            <a:ext cx="5370197" cy="4038434"/>
          </a:xfrm>
          <a:prstGeom prst="rect">
            <a:avLst/>
          </a:prstGeom>
        </p:spPr>
      </p:pic>
      <p:sp>
        <p:nvSpPr>
          <p:cNvPr id="10" name="文本框 9"/>
          <p:cNvSpPr txBox="1"/>
          <p:nvPr/>
        </p:nvSpPr>
        <p:spPr>
          <a:xfrm>
            <a:off x="948750" y="1096827"/>
            <a:ext cx="5801004"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zh-CN" sz="2000">
                <a:ea typeface="+mn-lt"/>
                <a:cs typeface="+mn-lt"/>
              </a:rPr>
              <a:t>FFNN</a:t>
            </a:r>
            <a:endParaRPr lang="zh-CN" altLang="en-US">
              <a:solidFill>
                <a:srgbClr val="4D4943"/>
              </a:solidFill>
              <a:latin typeface="Arial" panose="020B0604020202020204"/>
            </a:endParaRPr>
          </a:p>
          <a:p>
            <a:pPr marL="215900" indent="-215900">
              <a:spcBef>
                <a:spcPts val="400"/>
              </a:spcBef>
              <a:spcAft>
                <a:spcPts val="200"/>
              </a:spcAft>
              <a:buClr>
                <a:schemeClr val="accent1"/>
              </a:buClr>
              <a:buFont typeface="Wingdings" panose="05000000000000000000" pitchFamily="2" charset="2"/>
              <a:buChar char="§"/>
            </a:pPr>
            <a:r>
              <a:rPr lang="zh-CN" sz="2000">
                <a:solidFill>
                  <a:srgbClr val="4D4943"/>
                </a:solidFill>
                <a:latin typeface="Arial" panose="020B0604020202020204"/>
              </a:rPr>
              <a:t> </a:t>
            </a:r>
            <a:r>
              <a:rPr lang="zh-CN" altLang="en-US" sz="2000"/>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21</a:t>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4" name="图片 3" descr="图表&#10;&#10;已自动生成说明"/>
          <p:cNvPicPr>
            <a:picLocks noChangeAspect="1"/>
          </p:cNvPicPr>
          <p:nvPr/>
        </p:nvPicPr>
        <p:blipFill>
          <a:blip r:embed="rId2"/>
          <a:stretch>
            <a:fillRect/>
          </a:stretch>
        </p:blipFill>
        <p:spPr>
          <a:xfrm>
            <a:off x="-3717" y="1404737"/>
            <a:ext cx="5465926" cy="4071961"/>
          </a:xfrm>
          <a:prstGeom prst="rect">
            <a:avLst/>
          </a:prstGeom>
        </p:spPr>
      </p:pic>
      <p:pic>
        <p:nvPicPr>
          <p:cNvPr id="9" name="图片 8" descr="图表, 折线图&#10;&#10;已自动生成说明"/>
          <p:cNvPicPr>
            <a:picLocks noChangeAspect="1"/>
          </p:cNvPicPr>
          <p:nvPr/>
        </p:nvPicPr>
        <p:blipFill>
          <a:blip r:embed="rId3"/>
          <a:stretch>
            <a:fillRect/>
          </a:stretch>
        </p:blipFill>
        <p:spPr>
          <a:xfrm>
            <a:off x="5727191" y="1413919"/>
            <a:ext cx="5297853" cy="4063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22</a:t>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5" name="图片 4"/>
          <p:cNvPicPr>
            <a:picLocks noChangeAspect="1"/>
          </p:cNvPicPr>
          <p:nvPr/>
        </p:nvPicPr>
        <p:blipFill>
          <a:blip r:embed="rId2"/>
          <a:stretch>
            <a:fillRect/>
          </a:stretch>
        </p:blipFill>
        <p:spPr>
          <a:xfrm>
            <a:off x="104371" y="1623469"/>
            <a:ext cx="5167407" cy="3811548"/>
          </a:xfrm>
          <a:prstGeom prst="rect">
            <a:avLst/>
          </a:prstGeom>
        </p:spPr>
      </p:pic>
      <p:pic>
        <p:nvPicPr>
          <p:cNvPr id="8" name="图片 7" descr="直方图&#10;&#10;已自动生成说明"/>
          <p:cNvPicPr>
            <a:picLocks noChangeAspect="1"/>
          </p:cNvPicPr>
          <p:nvPr/>
        </p:nvPicPr>
        <p:blipFill>
          <a:blip r:embed="rId3"/>
          <a:stretch>
            <a:fillRect/>
          </a:stretch>
        </p:blipFill>
        <p:spPr>
          <a:xfrm>
            <a:off x="5270087" y="1621678"/>
            <a:ext cx="4933079" cy="37955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23</a:t>
            </a:fld>
            <a:endParaRPr lang="de-DE"/>
          </a:p>
        </p:txBody>
      </p:sp>
      <p:pic>
        <p:nvPicPr>
          <p:cNvPr id="4" name="图片 3" descr="图表&#10;&#10;已自动生成说明"/>
          <p:cNvPicPr>
            <a:picLocks noChangeAspect="1"/>
          </p:cNvPicPr>
          <p:nvPr/>
        </p:nvPicPr>
        <p:blipFill>
          <a:blip r:embed="rId2"/>
          <a:stretch>
            <a:fillRect/>
          </a:stretch>
        </p:blipFill>
        <p:spPr>
          <a:xfrm>
            <a:off x="558627" y="1856992"/>
            <a:ext cx="4497907" cy="3383841"/>
          </a:xfrm>
          <a:prstGeom prst="rect">
            <a:avLst/>
          </a:prstGeom>
        </p:spPr>
      </p:pic>
      <p:pic>
        <p:nvPicPr>
          <p:cNvPr id="9" name="图片 8"/>
          <p:cNvPicPr>
            <a:picLocks noChangeAspect="1"/>
          </p:cNvPicPr>
          <p:nvPr/>
        </p:nvPicPr>
        <p:blipFill>
          <a:blip r:embed="rId3"/>
          <a:stretch>
            <a:fillRect/>
          </a:stretch>
        </p:blipFill>
        <p:spPr>
          <a:xfrm>
            <a:off x="5872045" y="1855200"/>
            <a:ext cx="4487185" cy="3387272"/>
          </a:xfrm>
          <a:prstGeom prst="rect">
            <a:avLst/>
          </a:prstGeom>
        </p:spPr>
      </p:pic>
      <p:sp>
        <p:nvSpPr>
          <p:cNvPr id="12" name="文本框 11"/>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relu</a:t>
            </a:r>
            <a:r>
              <a:rPr lang="en-US" sz="2000" i="1">
                <a:ea typeface="+mn-lt"/>
                <a:cs typeface="+mn-lt"/>
              </a:rPr>
              <a:t>)</a:t>
            </a:r>
            <a:endParaRPr lang="zh-CN" altLang="en-US" sz="2000" err="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24</a:t>
            </a:fld>
            <a:endParaRPr lang="de-DE"/>
          </a:p>
        </p:txBody>
      </p:sp>
      <p:sp>
        <p:nvSpPr>
          <p:cNvPr id="8" name="文本框 7"/>
          <p:cNvSpPr txBox="1"/>
          <p:nvPr/>
        </p:nvSpPr>
        <p:spPr>
          <a:xfrm>
            <a:off x="792808" y="1621244"/>
            <a:ext cx="9070509" cy="5309146"/>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Calibration : </a:t>
            </a:r>
            <a:endParaRPr lang="en-US" sz="2000">
              <a:solidFill>
                <a:srgbClr val="000000"/>
              </a:solidFill>
            </a:endParaRPr>
          </a:p>
          <a:p>
            <a:pPr marL="457200" indent="-457200">
              <a:spcBef>
                <a:spcPts val="400"/>
              </a:spcBef>
              <a:spcAft>
                <a:spcPts val="200"/>
              </a:spcAft>
              <a:buAutoNum type="arabicPeriod"/>
            </a:pPr>
            <a:r>
              <a:rPr lang="en-US" sz="2000"/>
              <a:t>FFNN learned quickly and reached a stable loss with 500 epochs, and it can handle non-linear function approximation well.</a:t>
            </a:r>
          </a:p>
          <a:p>
            <a:pPr marL="457200" indent="-457200">
              <a:spcBef>
                <a:spcPts val="400"/>
              </a:spcBef>
              <a:spcAft>
                <a:spcPts val="200"/>
              </a:spcAft>
              <a:buAutoNum type="arabicPeriod"/>
            </a:pPr>
            <a:r>
              <a:rPr lang="en-US" sz="2000"/>
              <a:t>Longer training can benefit the ICNN by better fitting complex functions, albeit more slowly.</a:t>
            </a:r>
            <a:endParaRPr lang="en-US"/>
          </a:p>
          <a:p>
            <a:pPr marL="457200" indent="-457200">
              <a:spcBef>
                <a:spcPts val="400"/>
              </a:spcBef>
              <a:spcAft>
                <a:spcPts val="200"/>
              </a:spcAft>
              <a:buAutoNum type="arabicPeriod"/>
            </a:pPr>
            <a:r>
              <a:rPr lang="en-US" sz="2000"/>
              <a:t>ICNN with </a:t>
            </a:r>
            <a:r>
              <a:rPr lang="en-US" sz="2000" err="1"/>
              <a:t>ReLU</a:t>
            </a:r>
            <a:r>
              <a:rPr lang="en-US" sz="2000"/>
              <a:t> activation is highly effective in learning and fitting the given function with fewer epochs compared to the </a:t>
            </a:r>
            <a:r>
              <a:rPr lang="en-US" sz="2000" err="1"/>
              <a:t>Softplus</a:t>
            </a:r>
            <a:r>
              <a:rPr lang="en-US" sz="2000"/>
              <a:t> variant.</a:t>
            </a:r>
            <a:endParaRPr lang="en-US"/>
          </a:p>
          <a:p>
            <a:pPr marL="457200" indent="-457200">
              <a:spcBef>
                <a:spcPts val="400"/>
              </a:spcBef>
              <a:spcAft>
                <a:spcPts val="200"/>
              </a:spcAft>
              <a:buAutoNum type="arabicPeriod"/>
            </a:pPr>
            <a:r>
              <a:rPr lang="en-US" sz="2000">
                <a:ea typeface="+mn-lt"/>
                <a:cs typeface="+mn-lt"/>
              </a:rPr>
              <a:t>FFNN provides better interpolation for complex functions with less training. ICNNs, however, offer stable and consistent outputs that might be more desirable for tasks needing convex constraints or more interpretable results.</a:t>
            </a:r>
          </a:p>
          <a:p>
            <a:pPr>
              <a:spcBef>
                <a:spcPts val="400"/>
              </a:spcBef>
              <a:spcAft>
                <a:spcPts val="200"/>
              </a:spcAft>
            </a:pPr>
            <a:endParaRPr lang="en-US" sz="2000">
              <a:ea typeface="+mn-lt"/>
              <a:cs typeface="+mn-lt"/>
            </a:endParaRPr>
          </a:p>
          <a:p>
            <a:pPr>
              <a:spcBef>
                <a:spcPts val="400"/>
              </a:spcBef>
              <a:spcAft>
                <a:spcPts val="200"/>
              </a:spcAft>
              <a:buClr>
                <a:srgbClr val="FDCA00"/>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25</a:t>
            </a:fld>
            <a:endParaRPr lang="de-DE"/>
          </a:p>
        </p:txBody>
      </p:sp>
      <p:pic>
        <p:nvPicPr>
          <p:cNvPr id="4" name="图片 3" descr="图表, 表面图&#10;&#10;已自动生成说明"/>
          <p:cNvPicPr>
            <a:picLocks noChangeAspect="1"/>
          </p:cNvPicPr>
          <p:nvPr/>
        </p:nvPicPr>
        <p:blipFill>
          <a:blip r:embed="rId2"/>
          <a:srcRect r="66307"/>
          <a:stretch>
            <a:fillRect/>
          </a:stretch>
        </p:blipFill>
        <p:spPr>
          <a:xfrm>
            <a:off x="563217" y="1508682"/>
            <a:ext cx="3339257" cy="3449654"/>
          </a:xfrm>
          <a:prstGeom prst="rect">
            <a:avLst/>
          </a:prstGeom>
        </p:spPr>
      </p:pic>
      <p:sp>
        <p:nvSpPr>
          <p:cNvPr id="11" name="文本框 10"/>
          <p:cNvSpPr txBox="1"/>
          <p:nvPr/>
        </p:nvSpPr>
        <p:spPr>
          <a:xfrm>
            <a:off x="4929730" y="1786323"/>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sp>
        <p:nvSpPr>
          <p:cNvPr id="8" name="文本框 7"/>
          <p:cNvSpPr txBox="1"/>
          <p:nvPr/>
        </p:nvSpPr>
        <p:spPr>
          <a:xfrm>
            <a:off x="7637635" y="1786324"/>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outputs:1-dimensional</a:t>
            </a:r>
            <a:endParaRPr lang="en-US" sz="2000">
              <a:solidFill>
                <a:srgbClr val="4D4943"/>
              </a:solidFill>
              <a:ea typeface="+mn-lt"/>
              <a:cs typeface="+mn-lt"/>
            </a:endParaRPr>
          </a:p>
        </p:txBody>
      </p:sp>
      <p:sp>
        <p:nvSpPr>
          <p:cNvPr id="12" name="文本框 11"/>
          <p:cNvSpPr txBox="1"/>
          <p:nvPr/>
        </p:nvSpPr>
        <p:spPr>
          <a:xfrm>
            <a:off x="4920920" y="2378672"/>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:2-dimensional</a:t>
            </a:r>
            <a:endParaRPr lang="en-US" sz="2000" err="1">
              <a:solidFill>
                <a:srgbClr val="4D4943"/>
              </a:solidFill>
              <a:ea typeface="+mn-lt"/>
              <a:cs typeface="+mn-lt"/>
            </a:endParaRPr>
          </a:p>
        </p:txBody>
      </p:sp>
      <p:sp>
        <p:nvSpPr>
          <p:cNvPr id="13" name="文本框 12"/>
          <p:cNvSpPr txBox="1"/>
          <p:nvPr/>
        </p:nvSpPr>
        <p:spPr>
          <a:xfrm>
            <a:off x="7640332" y="2378671"/>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pic>
        <p:nvPicPr>
          <p:cNvPr id="14" name="图片 13" descr="文本&#10;&#10;已自动生成说明"/>
          <p:cNvPicPr>
            <a:picLocks noChangeAspect="1"/>
          </p:cNvPicPr>
          <p:nvPr/>
        </p:nvPicPr>
        <p:blipFill>
          <a:blip r:embed="rId3"/>
          <a:stretch>
            <a:fillRect/>
          </a:stretch>
        </p:blipFill>
        <p:spPr>
          <a:xfrm>
            <a:off x="4916732" y="2874765"/>
            <a:ext cx="5447363" cy="2533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26</a:t>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f1</a:t>
            </a:r>
            <a:endParaRPr lang="zh-CN" altLang="en-US" sz="2000"/>
          </a:p>
        </p:txBody>
      </p:sp>
      <p:pic>
        <p:nvPicPr>
          <p:cNvPr id="5" name="图片 4" descr="图表&#10;&#10;已自动生成说明"/>
          <p:cNvPicPr>
            <a:picLocks noChangeAspect="1"/>
          </p:cNvPicPr>
          <p:nvPr/>
        </p:nvPicPr>
        <p:blipFill>
          <a:blip r:embed="rId2"/>
          <a:stretch>
            <a:fillRect/>
          </a:stretch>
        </p:blipFill>
        <p:spPr>
          <a:xfrm>
            <a:off x="560693" y="1410393"/>
            <a:ext cx="5060556" cy="3781260"/>
          </a:xfrm>
          <a:prstGeom prst="rect">
            <a:avLst/>
          </a:prstGeom>
        </p:spPr>
      </p:pic>
      <p:sp>
        <p:nvSpPr>
          <p:cNvPr id="10" name="文本框 9"/>
          <p:cNvSpPr txBox="1"/>
          <p:nvPr/>
        </p:nvSpPr>
        <p:spPr>
          <a:xfrm>
            <a:off x="2638299" y="5185012"/>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p>
        </p:txBody>
      </p:sp>
      <p:pic>
        <p:nvPicPr>
          <p:cNvPr id="11" name="图片 10" descr="图表, 直方图&#10;&#10;已自动生成说明"/>
          <p:cNvPicPr>
            <a:picLocks noChangeAspect="1"/>
          </p:cNvPicPr>
          <p:nvPr/>
        </p:nvPicPr>
        <p:blipFill>
          <a:blip r:embed="rId3"/>
          <a:stretch>
            <a:fillRect/>
          </a:stretch>
        </p:blipFill>
        <p:spPr>
          <a:xfrm>
            <a:off x="5621296" y="1409835"/>
            <a:ext cx="5512532" cy="396699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27</a:t>
            </a:fld>
            <a:endParaRPr lang="de-DE"/>
          </a:p>
        </p:txBody>
      </p:sp>
      <p:pic>
        <p:nvPicPr>
          <p:cNvPr id="4" name="图片 3" descr="图表, 表面图&#10;&#10;已自动生成说明"/>
          <p:cNvPicPr>
            <a:picLocks noChangeAspect="1"/>
          </p:cNvPicPr>
          <p:nvPr/>
        </p:nvPicPr>
        <p:blipFill>
          <a:blip r:embed="rId2"/>
          <a:stretch>
            <a:fillRect/>
          </a:stretch>
        </p:blipFill>
        <p:spPr>
          <a:xfrm>
            <a:off x="563120" y="1508682"/>
            <a:ext cx="9910979" cy="3449654"/>
          </a:xfrm>
          <a:prstGeom prst="rect">
            <a:avLst/>
          </a:prstGeom>
        </p:spPr>
      </p:pic>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f1</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28</a:t>
            </a:fld>
            <a:endParaRPr lang="de-DE"/>
          </a:p>
        </p:txBody>
      </p:sp>
      <p:pic>
        <p:nvPicPr>
          <p:cNvPr id="4" name="图片 3" descr="图表, 表面图&#10;&#10;已自动生成说明"/>
          <p:cNvPicPr>
            <a:picLocks noChangeAspect="1"/>
          </p:cNvPicPr>
          <p:nvPr/>
        </p:nvPicPr>
        <p:blipFill>
          <a:blip r:embed="rId2"/>
          <a:stretch>
            <a:fillRect/>
          </a:stretch>
        </p:blipFill>
        <p:spPr>
          <a:xfrm>
            <a:off x="0" y="1218520"/>
            <a:ext cx="11521681" cy="4039960"/>
          </a:xfrm>
          <a:prstGeom prst="rect">
            <a:avLst/>
          </a:prstGeom>
        </p:spPr>
      </p:pic>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f1</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29</a:t>
            </a:fld>
            <a:endParaRPr lang="de-DE"/>
          </a:p>
        </p:txBody>
      </p:sp>
      <p:sp>
        <p:nvSpPr>
          <p:cNvPr id="10" name="文本框 9"/>
          <p:cNvSpPr txBox="1"/>
          <p:nvPr/>
        </p:nvSpPr>
        <p:spPr>
          <a:xfrm>
            <a:off x="1210892" y="1621202"/>
            <a:ext cx="8943362" cy="1692771"/>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When fitting f1, ICNN exhibit a bad fit. ICNN is more suitable for fitting convex functions and has better </a:t>
            </a:r>
            <a:r>
              <a:rPr lang="en-US" sz="2000" err="1">
                <a:ea typeface="+mn-lt"/>
                <a:cs typeface="+mn-lt"/>
              </a:rPr>
              <a:t>generalisation</a:t>
            </a:r>
            <a:r>
              <a:rPr lang="en-US" sz="2000">
                <a:ea typeface="+mn-lt"/>
                <a:cs typeface="+mn-lt"/>
              </a:rPr>
              <a:t> ability, while FFNN is more flexible.</a:t>
            </a:r>
            <a:endParaRPr lang="en-US" altLang="zh-CN" sz="2000"/>
          </a:p>
          <a:p>
            <a:pPr marL="457200" indent="-457200" algn="just">
              <a:spcBef>
                <a:spcPts val="400"/>
              </a:spcBef>
              <a:spcAft>
                <a:spcPts val="200"/>
              </a:spcAft>
              <a:buAutoNum type="arabicPeriod"/>
            </a:pPr>
            <a:r>
              <a:rPr lang="en-US" sz="2000">
                <a:ea typeface="+mn-lt"/>
                <a:cs typeface="+mn-lt"/>
              </a:rPr>
              <a:t>FFNN may suffer from overfitting and unstable </a:t>
            </a:r>
            <a:r>
              <a:rPr lang="en-US" sz="2000" err="1">
                <a:ea typeface="+mn-lt"/>
                <a:cs typeface="+mn-lt"/>
              </a:rPr>
              <a:t>optimisation</a:t>
            </a:r>
            <a:endParaRPr lang="zh-CN" altLang="en-US"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p>
        </p:txBody>
      </p:sp>
      <p:sp>
        <p:nvSpPr>
          <p:cNvPr id="7" name="灯片编号占位符 6"/>
          <p:cNvSpPr>
            <a:spLocks noGrp="1"/>
          </p:cNvSpPr>
          <p:nvPr>
            <p:ph type="sldNum" sz="quarter" idx="4"/>
          </p:nvPr>
        </p:nvSpPr>
        <p:spPr/>
        <p:txBody>
          <a:bodyPr/>
          <a:lstStyle/>
          <a:p>
            <a:fld id="{EBA7648D-BACA-4F70-BD5E-B6ADA181CB0C}" type="slidenum">
              <a:rPr lang="de-DE" smtClean="0"/>
              <a:t>3</a:t>
            </a:fld>
            <a:endParaRPr lang="de-DE"/>
          </a:p>
        </p:txBody>
      </p:sp>
      <p:pic>
        <p:nvPicPr>
          <p:cNvPr id="9" name="图片 8"/>
          <p:cNvPicPr>
            <a:picLocks noChangeAspect="1"/>
          </p:cNvPicPr>
          <p:nvPr/>
        </p:nvPicPr>
        <p:blipFill>
          <a:blip r:embed="rId2"/>
          <a:stretch>
            <a:fillRect/>
          </a:stretch>
        </p:blipFill>
        <p:spPr>
          <a:xfrm>
            <a:off x="5872430" y="2210709"/>
            <a:ext cx="4452690" cy="3387006"/>
          </a:xfrm>
          <a:prstGeom prst="rect">
            <a:avLst/>
          </a:prstGeom>
        </p:spPr>
      </p:pic>
      <p:pic>
        <p:nvPicPr>
          <p:cNvPr id="10" name="图片 9"/>
          <p:cNvPicPr>
            <a:picLocks noChangeAspect="1"/>
          </p:cNvPicPr>
          <p:nvPr/>
        </p:nvPicPr>
        <p:blipFill>
          <a:blip r:embed="rId3"/>
          <a:stretch>
            <a:fillRect/>
          </a:stretch>
        </p:blipFill>
        <p:spPr>
          <a:xfrm>
            <a:off x="564638" y="2211501"/>
            <a:ext cx="4546214" cy="3385107"/>
          </a:xfrm>
          <a:prstGeom prst="rect">
            <a:avLst/>
          </a:prstGeom>
        </p:spPr>
      </p:pic>
      <p:sp>
        <p:nvSpPr>
          <p:cNvPr id="5" name="文本框 4"/>
          <p:cNvSpPr txBox="1"/>
          <p:nvPr/>
        </p:nvSpPr>
        <p:spPr>
          <a:xfrm>
            <a:off x="1172056" y="1621202"/>
            <a:ext cx="417438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 layer (16 nodes, 500 epochs)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30</a:t>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f2</a:t>
            </a:r>
            <a:endParaRPr lang="zh-CN" altLang="en-US" sz="2000"/>
          </a:p>
        </p:txBody>
      </p:sp>
      <p:sp>
        <p:nvSpPr>
          <p:cNvPr id="10" name="文本框 9"/>
          <p:cNvSpPr txBox="1"/>
          <p:nvPr/>
        </p:nvSpPr>
        <p:spPr>
          <a:xfrm>
            <a:off x="2881023"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p>
        </p:txBody>
      </p:sp>
      <p:pic>
        <p:nvPicPr>
          <p:cNvPr id="4" name="图片 3" descr="图表&#10;&#10;已自动生成说明"/>
          <p:cNvPicPr>
            <a:picLocks noChangeAspect="1"/>
          </p:cNvPicPr>
          <p:nvPr/>
        </p:nvPicPr>
        <p:blipFill>
          <a:blip r:embed="rId2"/>
          <a:stretch>
            <a:fillRect/>
          </a:stretch>
        </p:blipFill>
        <p:spPr>
          <a:xfrm>
            <a:off x="783999" y="1370993"/>
            <a:ext cx="5089697" cy="3782403"/>
          </a:xfrm>
          <a:prstGeom prst="rect">
            <a:avLst/>
          </a:prstGeom>
        </p:spPr>
      </p:pic>
      <p:pic>
        <p:nvPicPr>
          <p:cNvPr id="8" name="图片 7" descr="图表&#10;&#10;已自动生成说明"/>
          <p:cNvPicPr>
            <a:picLocks noChangeAspect="1"/>
          </p:cNvPicPr>
          <p:nvPr/>
        </p:nvPicPr>
        <p:blipFill>
          <a:blip r:embed="rId3"/>
          <a:stretch>
            <a:fillRect/>
          </a:stretch>
        </p:blipFill>
        <p:spPr>
          <a:xfrm>
            <a:off x="6055972" y="1370993"/>
            <a:ext cx="5089696" cy="3782402"/>
          </a:xfrm>
          <a:prstGeom prst="rect">
            <a:avLst/>
          </a:prstGeom>
        </p:spPr>
      </p:pic>
      <p:sp>
        <p:nvSpPr>
          <p:cNvPr id="12" name="文本框 11"/>
          <p:cNvSpPr txBox="1"/>
          <p:nvPr/>
        </p:nvSpPr>
        <p:spPr>
          <a:xfrm>
            <a:off x="8444785"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ICNN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31</a:t>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2000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f2</a:t>
            </a:r>
            <a:endParaRPr lang="zh-CN" altLang="en-US" sz="2000"/>
          </a:p>
        </p:txBody>
      </p:sp>
      <p:pic>
        <p:nvPicPr>
          <p:cNvPr id="10" name="图片 9" descr="图表, 表面图&#10;&#10;已自动生成说明"/>
          <p:cNvPicPr>
            <a:picLocks noChangeAspect="1"/>
          </p:cNvPicPr>
          <p:nvPr/>
        </p:nvPicPr>
        <p:blipFill>
          <a:blip r:embed="rId2"/>
          <a:stretch>
            <a:fillRect/>
          </a:stretch>
        </p:blipFill>
        <p:spPr>
          <a:xfrm>
            <a:off x="0" y="1243793"/>
            <a:ext cx="11513744" cy="398941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32</a:t>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f2</a:t>
            </a:r>
            <a:endParaRPr lang="zh-CN" altLang="en-US" sz="2000"/>
          </a:p>
        </p:txBody>
      </p:sp>
      <p:pic>
        <p:nvPicPr>
          <p:cNvPr id="11" name="图片 10"/>
          <p:cNvPicPr>
            <a:picLocks noChangeAspect="1"/>
          </p:cNvPicPr>
          <p:nvPr/>
        </p:nvPicPr>
        <p:blipFill>
          <a:blip r:embed="rId2"/>
          <a:stretch>
            <a:fillRect/>
          </a:stretch>
        </p:blipFill>
        <p:spPr>
          <a:xfrm>
            <a:off x="0" y="1242476"/>
            <a:ext cx="11513744" cy="39920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33</a:t>
            </a:fld>
            <a:endParaRPr lang="de-DE"/>
          </a:p>
        </p:txBody>
      </p:sp>
      <p:sp>
        <p:nvSpPr>
          <p:cNvPr id="8" name="文本框 7"/>
          <p:cNvSpPr txBox="1"/>
          <p:nvPr/>
        </p:nvSpPr>
        <p:spPr>
          <a:xfrm>
            <a:off x="1210892" y="1621202"/>
            <a:ext cx="8991930" cy="100027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ICNN is more suitable for fitting convex functions and has better </a:t>
            </a:r>
            <a:r>
              <a:rPr lang="en-US" sz="2000" err="1">
                <a:ea typeface="+mn-lt"/>
                <a:cs typeface="+mn-lt"/>
              </a:rPr>
              <a:t>generalisation</a:t>
            </a:r>
            <a:r>
              <a:rPr lang="en-US" sz="2000">
                <a:ea typeface="+mn-lt"/>
                <a:cs typeface="+mn-lt"/>
              </a:rPr>
              <a:t> ability</a:t>
            </a:r>
            <a:endParaRPr lang="en-US" altLang="zh-CN" sz="20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34</a:t>
            </a:fld>
            <a:endParaRPr lang="de-DE"/>
          </a:p>
        </p:txBody>
      </p:sp>
      <p:pic>
        <p:nvPicPr>
          <p:cNvPr id="5" name="图片 4"/>
          <p:cNvPicPr>
            <a:picLocks noChangeAspect="1"/>
          </p:cNvPicPr>
          <p:nvPr/>
        </p:nvPicPr>
        <p:blipFill>
          <a:blip r:embed="rId2"/>
          <a:stretch>
            <a:fillRect/>
          </a:stretch>
        </p:blipFill>
        <p:spPr>
          <a:xfrm>
            <a:off x="153574" y="1189861"/>
            <a:ext cx="5341139" cy="4081903"/>
          </a:xfrm>
          <a:prstGeom prst="rect">
            <a:avLst/>
          </a:prstGeom>
        </p:spPr>
      </p:pic>
      <p:pic>
        <p:nvPicPr>
          <p:cNvPr id="8" name="图片 7" descr="图表, 折线图&#10;&#10;已自动生成说明"/>
          <p:cNvPicPr>
            <a:picLocks noChangeAspect="1"/>
          </p:cNvPicPr>
          <p:nvPr/>
        </p:nvPicPr>
        <p:blipFill>
          <a:blip r:embed="rId3"/>
          <a:stretch>
            <a:fillRect/>
          </a:stretch>
        </p:blipFill>
        <p:spPr>
          <a:xfrm>
            <a:off x="5573166" y="1193467"/>
            <a:ext cx="5455353" cy="410983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35</a:t>
            </a:fld>
            <a:endParaRPr lang="de-DE"/>
          </a:p>
        </p:txBody>
      </p:sp>
      <p:pic>
        <p:nvPicPr>
          <p:cNvPr id="5" name="图片 4" descr="图表&#10;&#10;已自动生成说明"/>
          <p:cNvPicPr>
            <a:picLocks noChangeAspect="1"/>
          </p:cNvPicPr>
          <p:nvPr/>
        </p:nvPicPr>
        <p:blipFill>
          <a:blip r:embed="rId2"/>
          <a:stretch>
            <a:fillRect/>
          </a:stretch>
        </p:blipFill>
        <p:spPr>
          <a:xfrm>
            <a:off x="359011" y="1373699"/>
            <a:ext cx="5660479" cy="4138029"/>
          </a:xfrm>
          <a:prstGeom prst="rect">
            <a:avLst/>
          </a:prstGeom>
        </p:spPr>
      </p:pic>
      <p:sp>
        <p:nvSpPr>
          <p:cNvPr id="10" name="文本框 9"/>
          <p:cNvSpPr txBox="1"/>
          <p:nvPr/>
        </p:nvSpPr>
        <p:spPr>
          <a:xfrm>
            <a:off x="6201305" y="2436896"/>
            <a:ext cx="4620750" cy="192360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algn="just">
              <a:spcBef>
                <a:spcPts val="400"/>
              </a:spcBef>
              <a:spcAft>
                <a:spcPts val="200"/>
              </a:spcAft>
            </a:pPr>
            <a:r>
              <a:rPr lang="en-US" sz="2000">
                <a:ea typeface="+mn-lt"/>
                <a:cs typeface="+mn-lt"/>
              </a:rPr>
              <a:t>  Sobolev training typically reduces the oscillations of the model, resulting in a smoother prediction curve, which improves the predictive stability on unknown inputs. </a:t>
            </a:r>
            <a:endParaRPr lang="en-US" altLang="zh-CN" sz="2000">
              <a:ea typeface="+mn-lt"/>
              <a:cs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36</a:t>
            </a:fld>
            <a:endParaRPr lang="de-DE"/>
          </a:p>
        </p:txBody>
      </p:sp>
      <p:pic>
        <p:nvPicPr>
          <p:cNvPr id="5" name="图片 4"/>
          <p:cNvPicPr>
            <a:picLocks noChangeAspect="1"/>
          </p:cNvPicPr>
          <p:nvPr/>
        </p:nvPicPr>
        <p:blipFill>
          <a:blip r:embed="rId2"/>
          <a:stretch>
            <a:fillRect/>
          </a:stretch>
        </p:blipFill>
        <p:spPr>
          <a:xfrm>
            <a:off x="862330" y="1694815"/>
            <a:ext cx="4777740" cy="3557270"/>
          </a:xfrm>
          <a:prstGeom prst="rect">
            <a:avLst/>
          </a:prstGeom>
        </p:spPr>
      </p:pic>
      <p:pic>
        <p:nvPicPr>
          <p:cNvPr id="8" name="图片 7"/>
          <p:cNvPicPr>
            <a:picLocks noChangeAspect="1"/>
          </p:cNvPicPr>
          <p:nvPr/>
        </p:nvPicPr>
        <p:blipFill>
          <a:blip r:embed="rId3"/>
          <a:stretch>
            <a:fillRect/>
          </a:stretch>
        </p:blipFill>
        <p:spPr>
          <a:xfrm>
            <a:off x="124460" y="1514475"/>
            <a:ext cx="11271250" cy="391795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37</a:t>
            </a:fld>
            <a:endParaRPr lang="de-DE"/>
          </a:p>
        </p:txBody>
      </p:sp>
      <p:pic>
        <p:nvPicPr>
          <p:cNvPr id="9" name="图片 8"/>
          <p:cNvPicPr>
            <a:picLocks noChangeAspect="1"/>
          </p:cNvPicPr>
          <p:nvPr/>
        </p:nvPicPr>
        <p:blipFill>
          <a:blip r:embed="rId2"/>
          <a:stretch>
            <a:fillRect/>
          </a:stretch>
        </p:blipFill>
        <p:spPr>
          <a:xfrm>
            <a:off x="902970" y="1779270"/>
            <a:ext cx="9713595" cy="3365500"/>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38</a:t>
            </a:fld>
            <a:endParaRPr lang="de-DE"/>
          </a:p>
        </p:txBody>
      </p:sp>
      <p:pic>
        <p:nvPicPr>
          <p:cNvPr id="5" name="图片 4"/>
          <p:cNvPicPr>
            <a:picLocks noChangeAspect="1"/>
          </p:cNvPicPr>
          <p:nvPr/>
        </p:nvPicPr>
        <p:blipFill>
          <a:blip r:embed="rId2"/>
          <a:stretch>
            <a:fillRect/>
          </a:stretch>
        </p:blipFill>
        <p:spPr>
          <a:xfrm>
            <a:off x="326390" y="1725295"/>
            <a:ext cx="10689590" cy="371284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only on the gradient.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dirty="0"/>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39</a:t>
            </a:fld>
            <a:endParaRPr lang="de-DE"/>
          </a:p>
        </p:txBody>
      </p:sp>
      <p:pic>
        <p:nvPicPr>
          <p:cNvPr id="8" name="图片 7"/>
          <p:cNvPicPr>
            <a:picLocks noChangeAspect="1"/>
          </p:cNvPicPr>
          <p:nvPr/>
        </p:nvPicPr>
        <p:blipFill>
          <a:blip r:embed="rId2"/>
          <a:stretch>
            <a:fillRect/>
          </a:stretch>
        </p:blipFill>
        <p:spPr>
          <a:xfrm>
            <a:off x="398780" y="1592580"/>
            <a:ext cx="10950575" cy="36290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4</a:t>
            </a:fld>
            <a:endParaRPr lang="de-DE"/>
          </a:p>
        </p:txBody>
      </p:sp>
      <p:pic>
        <p:nvPicPr>
          <p:cNvPr id="8" name="图片 7"/>
          <p:cNvPicPr>
            <a:picLocks noChangeAspect="1"/>
          </p:cNvPicPr>
          <p:nvPr/>
        </p:nvPicPr>
        <p:blipFill>
          <a:blip r:embed="rId2"/>
          <a:stretch>
            <a:fillRect/>
          </a:stretch>
        </p:blipFill>
        <p:spPr>
          <a:xfrm>
            <a:off x="559700" y="2242698"/>
            <a:ext cx="4545731" cy="3386485"/>
          </a:xfrm>
          <a:prstGeom prst="rect">
            <a:avLst/>
          </a:prstGeom>
        </p:spPr>
      </p:pic>
      <p:pic>
        <p:nvPicPr>
          <p:cNvPr id="9" name="图片 8"/>
          <p:cNvPicPr>
            <a:picLocks noChangeAspect="1"/>
          </p:cNvPicPr>
          <p:nvPr/>
        </p:nvPicPr>
        <p:blipFill>
          <a:blip r:embed="rId3"/>
          <a:stretch>
            <a:fillRect/>
          </a:stretch>
        </p:blipFill>
        <p:spPr>
          <a:xfrm>
            <a:off x="5869114" y="2241738"/>
            <a:ext cx="4450407" cy="3388764"/>
          </a:xfrm>
          <a:prstGeom prst="rect">
            <a:avLst/>
          </a:prstGeom>
        </p:spPr>
      </p:pic>
      <p:sp>
        <p:nvSpPr>
          <p:cNvPr id="5" name="文本框 4"/>
          <p:cNvSpPr txBox="1"/>
          <p:nvPr/>
        </p:nvSpPr>
        <p:spPr>
          <a:xfrm>
            <a:off x="1172056" y="1621202"/>
            <a:ext cx="4557619"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 layers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r>
              <a:rPr lang="zh-CN" altLang="en-US" sz="2000"/>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dirty="0"/>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40</a:t>
            </a:fld>
            <a:endParaRPr lang="de-DE"/>
          </a:p>
        </p:txBody>
      </p:sp>
      <p:pic>
        <p:nvPicPr>
          <p:cNvPr id="5" name="图片 4"/>
          <p:cNvPicPr>
            <a:picLocks noChangeAspect="1"/>
          </p:cNvPicPr>
          <p:nvPr/>
        </p:nvPicPr>
        <p:blipFill>
          <a:blip r:embed="rId2"/>
          <a:stretch>
            <a:fillRect/>
          </a:stretch>
        </p:blipFill>
        <p:spPr>
          <a:xfrm>
            <a:off x="172720" y="1598295"/>
            <a:ext cx="10735945" cy="355790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dirty="0"/>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41</a:t>
            </a:fld>
            <a:endParaRPr lang="de-DE"/>
          </a:p>
        </p:txBody>
      </p:sp>
      <p:pic>
        <p:nvPicPr>
          <p:cNvPr id="8" name="图片 7"/>
          <p:cNvPicPr>
            <a:picLocks noChangeAspect="1"/>
          </p:cNvPicPr>
          <p:nvPr/>
        </p:nvPicPr>
        <p:blipFill>
          <a:blip r:embed="rId2"/>
          <a:stretch>
            <a:fillRect/>
          </a:stretch>
        </p:blipFill>
        <p:spPr>
          <a:xfrm>
            <a:off x="1057910" y="1778000"/>
            <a:ext cx="9958070" cy="32988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dirty="0"/>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42</a:t>
            </a:fld>
            <a:endParaRPr lang="de-DE"/>
          </a:p>
        </p:txBody>
      </p:sp>
      <p:sp>
        <p:nvSpPr>
          <p:cNvPr id="9" name="文本框 8"/>
          <p:cNvSpPr txBox="1"/>
          <p:nvPr/>
        </p:nvSpPr>
        <p:spPr>
          <a:xfrm>
            <a:off x="1172210" y="1621155"/>
            <a:ext cx="9483725" cy="2308225"/>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algn="just">
              <a:spcBef>
                <a:spcPts val="400"/>
              </a:spcBef>
              <a:spcAft>
                <a:spcPts val="200"/>
              </a:spcAft>
            </a:pPr>
            <a:r>
              <a:rPr lang="en-US" sz="2000">
                <a:ea typeface="+mn-lt"/>
                <a:cs typeface="+mn-lt"/>
              </a:rPr>
              <a:t>Sobolev training is a higher-order learning method that combines function value and derivative information to give the model better generalisation to points outside the training data distribution. By calibrating the gradient, the model not only learns the distribution of the output values, but also captures locally varying features in the input space.</a:t>
            </a:r>
            <a:endParaRPr lang="en-US">
              <a:ea typeface="+mn-lt"/>
              <a:cs typeface="+mn-lt"/>
            </a:endParaRPr>
          </a:p>
          <a:p>
            <a:pPr marL="457200" indent="-457200" algn="just">
              <a:spcBef>
                <a:spcPts val="400"/>
              </a:spcBef>
              <a:spcAft>
                <a:spcPts val="200"/>
              </a:spcAft>
              <a:buAutoNum type="arabicPeriod"/>
            </a:pPr>
            <a:endParaRPr lang="en-US" altLang="zh-CN"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49470" y="2448087"/>
            <a:ext cx="2021548" cy="792000"/>
          </a:xfrm>
        </p:spPr>
        <p:txBody>
          <a:bodyPr/>
          <a:lstStyle/>
          <a:p>
            <a:r>
              <a:rPr lang="de-DE" dirty="0"/>
              <a:t>Danke</a:t>
            </a:r>
          </a:p>
        </p:txBody>
      </p:sp>
      <p:sp>
        <p:nvSpPr>
          <p:cNvPr id="6" name="Textplatzhalter 5"/>
          <p:cNvSpPr>
            <a:spLocks noGrp="1"/>
          </p:cNvSpPr>
          <p:nvPr>
            <p:ph type="body" sz="half" idx="2"/>
          </p:nvPr>
        </p:nvSpPr>
        <p:spPr>
          <a:xfrm>
            <a:off x="4549370" y="5057657"/>
            <a:ext cx="2421748" cy="792000"/>
          </a:xfrm>
        </p:spPr>
        <p:txBody>
          <a:bodyPr vert="horz" lIns="0" tIns="0" rIns="0" bIns="0" rtlCol="0" anchor="t">
            <a:noAutofit/>
          </a:bodyPr>
          <a:lstStyle/>
          <a:p>
            <a:r>
              <a:rPr lang="de-DE" i="0" u="none" strike="noStrike" dirty="0">
                <a:effectLst/>
                <a:latin typeface="+mn-lt"/>
              </a:rPr>
              <a:t>Huasen Luo,</a:t>
            </a:r>
            <a:r>
              <a:rPr lang="de-DE" dirty="0"/>
              <a:t> </a:t>
            </a:r>
            <a:r>
              <a:rPr lang="de-DE" i="0" u="none" strike="noStrike" dirty="0">
                <a:effectLst/>
                <a:latin typeface="+mn-lt"/>
              </a:rPr>
              <a:t>Xin Xiong</a:t>
            </a:r>
            <a:r>
              <a:rPr lang="de-DE" dirty="0"/>
              <a:t>  </a:t>
            </a:r>
            <a:endParaRPr lang="de-DE" i="0" u="none" strike="noStrike" dirty="0">
              <a:effectLst/>
              <a:latin typeface="+mn-lt"/>
            </a:endParaRPr>
          </a:p>
          <a:p>
            <a:endParaRPr lang="de-DE" i="0" u="none" strike="noStrike" dirty="0">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t>05.11.2024</a:t>
            </a:fld>
            <a:endParaRPr lang="de-DE"/>
          </a:p>
        </p:txBody>
      </p:sp>
      <p:sp>
        <p:nvSpPr>
          <p:cNvPr id="7" name="页脚占位符 6"/>
          <p:cNvSpPr>
            <a:spLocks noGrp="1"/>
          </p:cNvSpPr>
          <p:nvPr>
            <p:ph type="ftr" sz="quarter" idx="15"/>
          </p:nvPr>
        </p:nvSpPr>
        <p:spPr/>
        <p:txBody>
          <a:bodyPr/>
          <a:lstStyle/>
          <a:p>
            <a:r>
              <a:rPr lang="de-DE" dirty="0"/>
              <a:t>Fachbereich Maschinenbau</a:t>
            </a:r>
          </a:p>
        </p:txBody>
      </p:sp>
      <p:sp>
        <p:nvSpPr>
          <p:cNvPr id="9" name="灯片编号占位符 8"/>
          <p:cNvSpPr>
            <a:spLocks noGrp="1"/>
          </p:cNvSpPr>
          <p:nvPr>
            <p:ph type="sldNum" sz="quarter" idx="16"/>
          </p:nvPr>
        </p:nvSpPr>
        <p:spPr/>
        <p:txBody>
          <a:bodyPr/>
          <a:lstStyle/>
          <a:p>
            <a:fld id="{EBA7648D-BACA-4F70-BD5E-B6ADA181CB0C}" type="slidenum">
              <a:rPr lang="de-DE" smtClean="0"/>
              <a:t>43</a:t>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5</a:t>
            </a:fld>
            <a:endParaRPr lang="de-DE"/>
          </a:p>
        </p:txBody>
      </p:sp>
      <p:pic>
        <p:nvPicPr>
          <p:cNvPr id="4" name="图片 3"/>
          <p:cNvPicPr>
            <a:picLocks noChangeAspect="1"/>
          </p:cNvPicPr>
          <p:nvPr/>
        </p:nvPicPr>
        <p:blipFill>
          <a:blip r:embed="rId2"/>
          <a:stretch>
            <a:fillRect/>
          </a:stretch>
        </p:blipFill>
        <p:spPr>
          <a:xfrm>
            <a:off x="561340" y="2226268"/>
            <a:ext cx="4549838" cy="3389114"/>
          </a:xfrm>
          <a:prstGeom prst="rect">
            <a:avLst/>
          </a:prstGeom>
        </p:spPr>
      </p:pic>
      <p:pic>
        <p:nvPicPr>
          <p:cNvPr id="5" name="图片 4"/>
          <p:cNvPicPr>
            <a:picLocks noChangeAspect="1"/>
          </p:cNvPicPr>
          <p:nvPr/>
        </p:nvPicPr>
        <p:blipFill>
          <a:blip r:embed="rId3"/>
          <a:stretch>
            <a:fillRect/>
          </a:stretch>
        </p:blipFill>
        <p:spPr>
          <a:xfrm>
            <a:off x="5753611" y="2226269"/>
            <a:ext cx="4443188" cy="3384548"/>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3 layer</a:t>
            </a:r>
            <a:r>
              <a:rPr lang="en-US" altLang="zh-CN" sz="2000"/>
              <a:t>s</a:t>
            </a:r>
            <a:r>
              <a:rPr lang="zh-CN" altLang="en-US" sz="2000"/>
              <a:t>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p>
        </p:txBody>
      </p:sp>
      <p:sp>
        <p:nvSpPr>
          <p:cNvPr id="7" name="灯片编号占位符 6"/>
          <p:cNvSpPr>
            <a:spLocks noGrp="1"/>
          </p:cNvSpPr>
          <p:nvPr>
            <p:ph type="sldNum" sz="quarter" idx="4"/>
          </p:nvPr>
        </p:nvSpPr>
        <p:spPr/>
        <p:txBody>
          <a:bodyPr/>
          <a:lstStyle/>
          <a:p>
            <a:fld id="{EBA7648D-BACA-4F70-BD5E-B6ADA181CB0C}" type="slidenum">
              <a:rPr lang="de-DE" smtClean="0"/>
              <a:t>6</a:t>
            </a:fld>
            <a:endParaRPr lang="de-DE"/>
          </a:p>
        </p:txBody>
      </p:sp>
      <p:sp>
        <p:nvSpPr>
          <p:cNvPr id="9" name="文本框 8"/>
          <p:cNvSpPr txBox="1"/>
          <p:nvPr/>
        </p:nvSpPr>
        <p:spPr>
          <a:xfrm>
            <a:off x="1172056" y="1621202"/>
            <a:ext cx="7709718" cy="2385268"/>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1 hidden layer has faster training times but potentially higher errors on complex tasks</a:t>
            </a:r>
            <a:endParaRPr lang="en-US"/>
          </a:p>
          <a:p>
            <a:pPr marL="457200" indent="-457200" algn="just">
              <a:spcBef>
                <a:spcPts val="400"/>
              </a:spcBef>
              <a:spcAft>
                <a:spcPts val="200"/>
              </a:spcAft>
              <a:buAutoNum type="arabicPeriod"/>
            </a:pPr>
            <a:r>
              <a:rPr lang="en-US" altLang="zh-CN" sz="2000"/>
              <a:t>2 hidden layers </a:t>
            </a:r>
            <a:r>
              <a:rPr lang="en-US" sz="2000">
                <a:ea typeface="+mn-lt"/>
                <a:cs typeface="+mn-lt"/>
              </a:rPr>
              <a:t>can capture more complex patterns than a single layer without excessive overfitting risk.</a:t>
            </a:r>
            <a:endParaRPr lang="zh-CN" altLang="en-US"/>
          </a:p>
          <a:p>
            <a:pPr marL="457200" indent="-457200" algn="just">
              <a:spcBef>
                <a:spcPts val="400"/>
              </a:spcBef>
              <a:spcAft>
                <a:spcPts val="200"/>
              </a:spcAft>
              <a:buAutoNum type="arabicPeriod"/>
            </a:pPr>
            <a:r>
              <a:rPr lang="en-US" altLang="zh-CN" sz="2000"/>
              <a:t>3 hidden layers allows for learning more intricate patterns and interactions within the data. </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7</a:t>
            </a:fld>
            <a:endParaRPr lang="de-DE"/>
          </a:p>
        </p:txBody>
      </p:sp>
      <p:pic>
        <p:nvPicPr>
          <p:cNvPr id="4" name="图片 3" descr="图表, 折线图&#10;&#10;已自动生成说明"/>
          <p:cNvPicPr>
            <a:picLocks noChangeAspect="1"/>
          </p:cNvPicPr>
          <p:nvPr/>
        </p:nvPicPr>
        <p:blipFill>
          <a:blip r:embed="rId2"/>
          <a:stretch>
            <a:fillRect/>
          </a:stretch>
        </p:blipFill>
        <p:spPr>
          <a:xfrm>
            <a:off x="558782" y="2227001"/>
            <a:ext cx="4608915" cy="3381986"/>
          </a:xfrm>
          <a:prstGeom prst="rect">
            <a:avLst/>
          </a:prstGeom>
        </p:spPr>
      </p:pic>
      <p:pic>
        <p:nvPicPr>
          <p:cNvPr id="5" name="图片 4" descr="图表, 折线图&#10;&#10;已自动生成说明"/>
          <p:cNvPicPr>
            <a:picLocks noChangeAspect="1"/>
          </p:cNvPicPr>
          <p:nvPr/>
        </p:nvPicPr>
        <p:blipFill>
          <a:blip r:embed="rId3"/>
          <a:stretch>
            <a:fillRect/>
          </a:stretch>
        </p:blipFill>
        <p:spPr>
          <a:xfrm>
            <a:off x="5754790" y="2225999"/>
            <a:ext cx="4445539" cy="3385022"/>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4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 </a:t>
            </a:r>
          </a:p>
        </p:txBody>
      </p:sp>
      <p:sp>
        <p:nvSpPr>
          <p:cNvPr id="7" name="灯片编号占位符 6"/>
          <p:cNvSpPr>
            <a:spLocks noGrp="1"/>
          </p:cNvSpPr>
          <p:nvPr>
            <p:ph type="sldNum" sz="quarter" idx="4"/>
          </p:nvPr>
        </p:nvSpPr>
        <p:spPr/>
        <p:txBody>
          <a:bodyPr/>
          <a:lstStyle/>
          <a:p>
            <a:fld id="{EBA7648D-BACA-4F70-BD5E-B6ADA181CB0C}" type="slidenum">
              <a:rPr lang="de-DE" smtClean="0"/>
              <a:t>8</a:t>
            </a:fld>
            <a:endParaRPr lang="de-DE"/>
          </a:p>
        </p:txBody>
      </p:sp>
      <p:pic>
        <p:nvPicPr>
          <p:cNvPr id="5" name="图片 4" descr="图表, 折线图&#10;&#10;已自动生成说明"/>
          <p:cNvPicPr>
            <a:picLocks noChangeAspect="1"/>
          </p:cNvPicPr>
          <p:nvPr/>
        </p:nvPicPr>
        <p:blipFill>
          <a:blip r:embed="rId2"/>
          <a:stretch>
            <a:fillRect/>
          </a:stretch>
        </p:blipFill>
        <p:spPr>
          <a:xfrm>
            <a:off x="563587" y="2123058"/>
            <a:ext cx="4557888" cy="3385329"/>
          </a:xfrm>
          <a:prstGeom prst="rect">
            <a:avLst/>
          </a:prstGeom>
        </p:spPr>
      </p:pic>
      <p:pic>
        <p:nvPicPr>
          <p:cNvPr id="8" name="图片 7" descr="图表, 折线图, 直方图&#10;&#10;已自动生成说明"/>
          <p:cNvPicPr>
            <a:picLocks noChangeAspect="1"/>
          </p:cNvPicPr>
          <p:nvPr/>
        </p:nvPicPr>
        <p:blipFill>
          <a:blip r:embed="rId3"/>
          <a:stretch>
            <a:fillRect/>
          </a:stretch>
        </p:blipFill>
        <p:spPr>
          <a:xfrm>
            <a:off x="5762602" y="2121712"/>
            <a:ext cx="4371741" cy="3379937"/>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8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t>05.11.2024</a:t>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t>9</a:t>
            </a:fld>
            <a:endParaRPr lang="de-DE"/>
          </a:p>
        </p:txBody>
      </p:sp>
      <p:pic>
        <p:nvPicPr>
          <p:cNvPr id="5" name="图片 4" descr="图表, 折线图&#10;&#10;已自动生成说明"/>
          <p:cNvPicPr>
            <a:picLocks noChangeAspect="1"/>
          </p:cNvPicPr>
          <p:nvPr/>
        </p:nvPicPr>
        <p:blipFill>
          <a:blip r:embed="rId2"/>
          <a:stretch>
            <a:fillRect/>
          </a:stretch>
        </p:blipFill>
        <p:spPr>
          <a:xfrm>
            <a:off x="557913" y="2271546"/>
            <a:ext cx="4546538" cy="3387215"/>
          </a:xfrm>
          <a:prstGeom prst="rect">
            <a:avLst/>
          </a:prstGeom>
        </p:spPr>
      </p:pic>
      <p:pic>
        <p:nvPicPr>
          <p:cNvPr id="8" name="图片 7" descr="直方图&#10;&#10;已自动生成说明"/>
          <p:cNvPicPr>
            <a:picLocks noChangeAspect="1"/>
          </p:cNvPicPr>
          <p:nvPr/>
        </p:nvPicPr>
        <p:blipFill>
          <a:blip r:embed="rId3"/>
          <a:stretch>
            <a:fillRect/>
          </a:stretch>
        </p:blipFill>
        <p:spPr>
          <a:xfrm>
            <a:off x="5759096" y="2270331"/>
            <a:ext cx="4429075" cy="3383571"/>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16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jNhMDU4Mzc5MzVkMzhhMzkzMTE5MmMzZTk5MDgyNGMifQ=="/>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extraClrSchemeLst/>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46</TotalTime>
  <Words>1228</Words>
  <Application>Microsoft Office PowerPoint</Application>
  <PresentationFormat>自定义</PresentationFormat>
  <Paragraphs>259</Paragraphs>
  <Slides>43</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43</vt:i4>
      </vt:variant>
    </vt:vector>
  </HeadingPairs>
  <TitlesOfParts>
    <vt:vector size="51" baseType="lpstr">
      <vt:lpstr>Stafford</vt:lpstr>
      <vt:lpstr>Wingdings,Sans-Serif</vt:lpstr>
      <vt:lpstr>等线</vt:lpstr>
      <vt:lpstr>等线 Light</vt:lpstr>
      <vt:lpstr>Arial</vt:lpstr>
      <vt:lpstr>Wingdings</vt:lpstr>
      <vt:lpstr>TUD Maschinenbau</vt:lpstr>
      <vt:lpstr>自定义设计方案</vt:lpstr>
      <vt:lpstr>Tutorial Machine Learning in Solid Mechanics</vt:lpstr>
      <vt:lpstr>Agenda</vt:lpstr>
      <vt:lpstr>1. Evaluation results of different numbers of hidden layer</vt:lpstr>
      <vt:lpstr>1. Evaluation results of different numbers of hidden layers</vt:lpstr>
      <vt:lpstr>1. Evaluation results of different numbers of hidden layers</vt:lpstr>
      <vt:lpstr>1. Evaluation results of different numbers of hidden layers</vt:lpstr>
      <vt:lpstr>2. Evaluation results of different numbers of nodes</vt:lpstr>
      <vt:lpstr>2. Evaluation results of different numbers of nodes</vt:lpstr>
      <vt:lpstr>2. Evaluation results of different numbers of nodes</vt:lpstr>
      <vt:lpstr>2. Evaluation results of different numbers of nodes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4. Evaluation results of different activation functions</vt:lpstr>
      <vt:lpstr>4. Evaluation results of different activation functions</vt:lpstr>
      <vt:lpstr>4. Evaluation results of different activation functions</vt:lpstr>
      <vt:lpstr>4. Evaluation results of different activation functions</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6. Sobolev training</vt:lpstr>
      <vt:lpstr>6. Sobolev training</vt:lpstr>
      <vt:lpstr>6. Sobolev training</vt:lpstr>
      <vt:lpstr>6. Sobolev training</vt:lpstr>
      <vt:lpstr>6. Sobolev training</vt:lpstr>
      <vt:lpstr>6. Sobolev training</vt:lpstr>
      <vt:lpstr>6. Sobolev training</vt:lpstr>
      <vt:lpstr>6. Sobolev training</vt:lpstr>
      <vt:lpstr>6. Sobolev training</vt:lpstr>
      <vt:lpstr>Danke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LuoHuasen</cp:lastModifiedBy>
  <cp:revision>4</cp:revision>
  <dcterms:created xsi:type="dcterms:W3CDTF">2023-02-07T09:42:00Z</dcterms:created>
  <dcterms:modified xsi:type="dcterms:W3CDTF">2024-11-05T10:02:24Z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C1F56409756F4F118A9F0D68A921648C_12</vt:lpwstr>
  </property>
  <property fmtid="{D5CDD505-2E9C-101B-9397-08002B2CF9AE}" pid="10" name="KSOProductBuildVer">
    <vt:lpwstr>2052-12.1.0.18608</vt:lpwstr>
  </property>
</Properties>
</file>